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8" r:id="rId7"/>
    <p:sldId id="269" r:id="rId8"/>
    <p:sldId id="266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E0B93-F922-4945-A4DD-A2A95348B216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9BA9-19D3-460D-AD78-FE33C7C525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Notes Placeholder"/>
          <p:cNvSpPr>
            <a:spLocks noGrp="1"/>
          </p:cNvSpPr>
          <p:nvPr>
            <p:ph type="body" idx="1"/>
          </p:nvPr>
        </p:nvSpPr>
        <p:spPr bwMode="auto">
          <a:xfrm>
            <a:off x="-1377246045" y="-2147483648"/>
            <a:ext cx="0" cy="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Notes Placeholder"/>
          <p:cNvSpPr>
            <a:spLocks noGrp="1"/>
          </p:cNvSpPr>
          <p:nvPr>
            <p:ph type="body" idx="1"/>
          </p:nvPr>
        </p:nvSpPr>
        <p:spPr bwMode="auto">
          <a:xfrm>
            <a:off x="-1377246045" y="-2147483648"/>
            <a:ext cx="0" cy="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Notes Placeholder"/>
          <p:cNvSpPr>
            <a:spLocks noGrp="1"/>
          </p:cNvSpPr>
          <p:nvPr>
            <p:ph type="body" idx="1"/>
          </p:nvPr>
        </p:nvSpPr>
        <p:spPr bwMode="auto">
          <a:xfrm>
            <a:off x="-1377246045" y="-2147483648"/>
            <a:ext cx="0" cy="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CC9C-519F-4D53-95A0-A3C9E83BBEAC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8832-347C-4FE4-B7AC-376CE7FE7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CC9C-519F-4D53-95A0-A3C9E83BBEAC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8832-347C-4FE4-B7AC-376CE7FE7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CC9C-519F-4D53-95A0-A3C9E83BBEAC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8832-347C-4FE4-B7AC-376CE7FE7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CC9C-519F-4D53-95A0-A3C9E83BBEAC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8832-347C-4FE4-B7AC-376CE7FE7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CC9C-519F-4D53-95A0-A3C9E83BBEAC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8832-347C-4FE4-B7AC-376CE7FE7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CC9C-519F-4D53-95A0-A3C9E83BBEAC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8832-347C-4FE4-B7AC-376CE7FE7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CC9C-519F-4D53-95A0-A3C9E83BBEAC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8832-347C-4FE4-B7AC-376CE7FE7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CC9C-519F-4D53-95A0-A3C9E83BBEAC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8832-347C-4FE4-B7AC-376CE7FE7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CC9C-519F-4D53-95A0-A3C9E83BBEAC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8832-347C-4FE4-B7AC-376CE7FE7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CC9C-519F-4D53-95A0-A3C9E83BBEAC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8832-347C-4FE4-B7AC-376CE7FE7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CC9C-519F-4D53-95A0-A3C9E83BBEAC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8832-347C-4FE4-B7AC-376CE7FE7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CC9C-519F-4D53-95A0-A3C9E83BBEAC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B8832-347C-4FE4-B7AC-376CE7FE7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quareit.edu.in/" TargetMode="External"/><Relationship Id="rId2" Type="http://schemas.openxmlformats.org/officeDocument/2006/relationships/hyperlink" Target="mailto:keshavt@isquareit.edu.in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mailto:info@isquareit.edu.in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295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Introduction to Human Computer Interaction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3352800"/>
          </a:xfrm>
        </p:spPr>
        <p:txBody>
          <a:bodyPr>
            <a:normAutofit fontScale="92500" lnSpcReduction="20000"/>
          </a:bodyPr>
          <a:lstStyle/>
          <a:p>
            <a:pPr algn="l">
              <a:defRPr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Prof. Vishal Chaudhary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Assistant Professor</a:t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Department of Information Technology</a:t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altLang="en-US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Hope Foundation’s</a:t>
            </a:r>
            <a:br>
              <a:rPr lang="en-US" altLang="en-US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</a:br>
            <a:r>
              <a:rPr lang="en-US" altLang="en-US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International Institute of Information Technology, I²IT</a:t>
            </a:r>
            <a:br>
              <a:rPr lang="en-US" altLang="en-US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</a:br>
            <a:r>
              <a:rPr lang="en-US" altLang="en-US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www.isquareit.edu.in</a:t>
            </a:r>
            <a:endParaRPr lang="en-US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28601"/>
            <a:ext cx="3124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6019800" cy="1143000"/>
          </a:xfrm>
        </p:spPr>
        <p:txBody>
          <a:bodyPr rtlCol="0">
            <a:normAutofit fontScale="90000"/>
          </a:bodyPr>
          <a:lstStyle/>
          <a:p>
            <a:pPr marL="11131" defTabSz="914238">
              <a:spcBef>
                <a:spcPts val="0"/>
              </a:spcBef>
              <a:defRPr/>
            </a:pPr>
            <a:r>
              <a:rPr sz="3600" b="1" spc="-26" dirty="0">
                <a:latin typeface="+mn-lt"/>
              </a:rPr>
              <a:t>Goo</a:t>
            </a:r>
            <a:r>
              <a:rPr sz="3600" b="1" spc="-18" dirty="0">
                <a:latin typeface="+mn-lt"/>
              </a:rPr>
              <a:t>d</a:t>
            </a:r>
            <a:r>
              <a:rPr sz="3600" b="1" spc="294" dirty="0">
                <a:latin typeface="+mn-lt"/>
                <a:cs typeface="Times New Roman"/>
              </a:rPr>
              <a:t> </a:t>
            </a:r>
            <a:r>
              <a:rPr sz="3600" b="1" spc="-18" dirty="0">
                <a:latin typeface="+mn-lt"/>
              </a:rPr>
              <a:t>and</a:t>
            </a:r>
            <a:r>
              <a:rPr sz="3600" b="1" spc="285" dirty="0">
                <a:latin typeface="+mn-lt"/>
                <a:cs typeface="Times New Roman"/>
              </a:rPr>
              <a:t> </a:t>
            </a:r>
            <a:r>
              <a:rPr sz="3600" b="1" spc="-18" dirty="0">
                <a:latin typeface="+mn-lt"/>
              </a:rPr>
              <a:t>Poor</a:t>
            </a:r>
            <a:r>
              <a:rPr sz="3600" b="1" spc="289" dirty="0">
                <a:latin typeface="+mn-lt"/>
                <a:cs typeface="Times New Roman"/>
              </a:rPr>
              <a:t> </a:t>
            </a:r>
            <a:r>
              <a:rPr sz="3600" b="1" spc="-18" dirty="0">
                <a:latin typeface="+mn-lt"/>
              </a:rPr>
              <a:t>Design</a:t>
            </a:r>
            <a:r>
              <a:rPr sz="3600" b="1" spc="276" dirty="0">
                <a:latin typeface="+mn-lt"/>
                <a:cs typeface="Times New Roman"/>
              </a:rPr>
              <a:t> </a:t>
            </a:r>
            <a:r>
              <a:rPr sz="3600" b="1" spc="-22" dirty="0">
                <a:latin typeface="+mn-lt"/>
              </a:rPr>
              <a:t>Examples</a:t>
            </a:r>
          </a:p>
        </p:txBody>
      </p:sp>
      <p:sp>
        <p:nvSpPr>
          <p:cNvPr id="26630" name="object 3"/>
          <p:cNvSpPr>
            <a:spLocks/>
          </p:cNvSpPr>
          <p:nvPr/>
        </p:nvSpPr>
        <p:spPr bwMode="auto">
          <a:xfrm>
            <a:off x="635302" y="1202022"/>
            <a:ext cx="7870682" cy="0"/>
          </a:xfrm>
          <a:custGeom>
            <a:avLst/>
            <a:gdLst>
              <a:gd name="T0" fmla="*/ 0 w 9203690"/>
              <a:gd name="T1" fmla="*/ 9205333 w 9203690"/>
              <a:gd name="T2" fmla="*/ 0 60000 65536"/>
              <a:gd name="T3" fmla="*/ 0 60000 65536"/>
              <a:gd name="T4" fmla="*/ 0 w 9203690"/>
              <a:gd name="T5" fmla="*/ 9203690 w 9203690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9203690">
                <a:moveTo>
                  <a:pt x="0" y="0"/>
                </a:moveTo>
                <a:lnTo>
                  <a:pt x="9203435" y="0"/>
                </a:lnTo>
              </a:path>
            </a:pathLst>
          </a:custGeom>
          <a:noFill/>
          <a:ln w="29463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object 4"/>
          <p:cNvSpPr txBox="1"/>
          <p:nvPr/>
        </p:nvSpPr>
        <p:spPr>
          <a:xfrm>
            <a:off x="601364" y="1308549"/>
            <a:ext cx="778063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211480" indent="-200350">
              <a:buFont typeface="Wingdings"/>
              <a:buChar char=""/>
              <a:tabLst>
                <a:tab pos="211480" algn="l"/>
              </a:tabLst>
              <a:defRPr/>
            </a:pPr>
            <a:r>
              <a:rPr sz="2800" spc="-4" dirty="0">
                <a:latin typeface="Bookman Old Style" pitchFamily="18" charset="0"/>
                <a:cs typeface="Verdana"/>
              </a:rPr>
              <a:t>Thi</a:t>
            </a:r>
            <a:r>
              <a:rPr sz="2800" dirty="0">
                <a:latin typeface="Bookman Old Style" pitchFamily="18" charset="0"/>
                <a:cs typeface="Verdana"/>
              </a:rPr>
              <a:t>s</a:t>
            </a:r>
            <a:r>
              <a:rPr sz="2800" spc="215" dirty="0">
                <a:latin typeface="Bookman Old Style" pitchFamily="18" charset="0"/>
                <a:cs typeface="Times New Roman"/>
              </a:rPr>
              <a:t> </a:t>
            </a:r>
            <a:r>
              <a:rPr sz="2800" spc="-4" dirty="0">
                <a:latin typeface="Bookman Old Style" pitchFamily="18" charset="0"/>
                <a:cs typeface="Verdana"/>
              </a:rPr>
              <a:t>i</a:t>
            </a:r>
            <a:r>
              <a:rPr sz="2800" dirty="0">
                <a:latin typeface="Bookman Old Style" pitchFamily="18" charset="0"/>
                <a:cs typeface="Verdana"/>
              </a:rPr>
              <a:t>s</a:t>
            </a:r>
            <a:r>
              <a:rPr sz="2800" spc="215" dirty="0">
                <a:latin typeface="Bookman Old Style" pitchFamily="18" charset="0"/>
                <a:cs typeface="Times New Roman"/>
              </a:rPr>
              <a:t> </a:t>
            </a:r>
            <a:r>
              <a:rPr sz="2800" spc="-13" dirty="0">
                <a:latin typeface="Bookman Old Style" pitchFamily="18" charset="0"/>
                <a:cs typeface="Verdana"/>
              </a:rPr>
              <a:t>an</a:t>
            </a:r>
            <a:r>
              <a:rPr sz="2800" spc="215" dirty="0">
                <a:latin typeface="Bookman Old Style" pitchFamily="18" charset="0"/>
                <a:cs typeface="Times New Roman"/>
              </a:rPr>
              <a:t> </a:t>
            </a:r>
            <a:r>
              <a:rPr sz="2800" spc="-18" dirty="0">
                <a:latin typeface="Bookman Old Style" pitchFamily="18" charset="0"/>
                <a:cs typeface="Verdana"/>
              </a:rPr>
              <a:t>interfac</a:t>
            </a:r>
            <a:r>
              <a:rPr sz="2800" spc="-13" dirty="0">
                <a:latin typeface="Bookman Old Style" pitchFamily="18" charset="0"/>
                <a:cs typeface="Verdana"/>
              </a:rPr>
              <a:t>e</a:t>
            </a:r>
            <a:r>
              <a:rPr sz="2800" spc="232" dirty="0">
                <a:latin typeface="Bookman Old Style" pitchFamily="18" charset="0"/>
                <a:cs typeface="Times New Roman"/>
              </a:rPr>
              <a:t> </a:t>
            </a:r>
            <a:r>
              <a:rPr sz="2800" spc="-13" dirty="0">
                <a:latin typeface="Bookman Old Style" pitchFamily="18" charset="0"/>
                <a:cs typeface="Verdana"/>
              </a:rPr>
              <a:t>of</a:t>
            </a:r>
            <a:r>
              <a:rPr sz="2800" spc="215" dirty="0">
                <a:latin typeface="Bookman Old Style" pitchFamily="18" charset="0"/>
                <a:cs typeface="Times New Roman"/>
              </a:rPr>
              <a:t> </a:t>
            </a:r>
            <a:r>
              <a:rPr sz="2800" spc="-13" dirty="0">
                <a:latin typeface="Bookman Old Style" pitchFamily="18" charset="0"/>
                <a:cs typeface="Verdana"/>
              </a:rPr>
              <a:t>a</a:t>
            </a:r>
            <a:r>
              <a:rPr sz="2800" spc="215" dirty="0">
                <a:latin typeface="Bookman Old Style" pitchFamily="18" charset="0"/>
                <a:cs typeface="Times New Roman"/>
              </a:rPr>
              <a:t> </a:t>
            </a:r>
            <a:r>
              <a:rPr sz="2800" dirty="0">
                <a:latin typeface="Bookman Old Style" pitchFamily="18" charset="0"/>
                <a:cs typeface="Verdana"/>
              </a:rPr>
              <a:t>dialog</a:t>
            </a:r>
            <a:r>
              <a:rPr sz="2800" spc="215" dirty="0">
                <a:latin typeface="Bookman Old Style" pitchFamily="18" charset="0"/>
                <a:cs typeface="Times New Roman"/>
              </a:rPr>
              <a:t> </a:t>
            </a:r>
            <a:r>
              <a:rPr sz="2800" spc="-13" dirty="0">
                <a:latin typeface="Bookman Old Style" pitchFamily="18" charset="0"/>
                <a:cs typeface="Verdana"/>
              </a:rPr>
              <a:t>box</a:t>
            </a:r>
            <a:endParaRPr sz="2800">
              <a:latin typeface="Bookman Old Style" pitchFamily="18" charset="0"/>
              <a:cs typeface="Verdana"/>
            </a:endParaRPr>
          </a:p>
        </p:txBody>
      </p:sp>
      <p:sp>
        <p:nvSpPr>
          <p:cNvPr id="26632" name="object 5"/>
          <p:cNvSpPr>
            <a:spLocks noChangeArrowheads="1"/>
          </p:cNvSpPr>
          <p:nvPr/>
        </p:nvSpPr>
        <p:spPr bwMode="auto">
          <a:xfrm>
            <a:off x="1172865" y="1941949"/>
            <a:ext cx="6754831" cy="3336869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" name="object 6"/>
          <p:cNvSpPr txBox="1"/>
          <p:nvPr/>
        </p:nvSpPr>
        <p:spPr>
          <a:xfrm>
            <a:off x="2895600" y="6019801"/>
            <a:ext cx="579943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1131">
              <a:defRPr/>
            </a:pPr>
            <a:r>
              <a:rPr sz="2800" b="1" dirty="0">
                <a:solidFill>
                  <a:srgbClr val="C00000"/>
                </a:solidFill>
                <a:latin typeface="Bookman Old Style" pitchFamily="18" charset="0"/>
                <a:cs typeface="Verdana"/>
              </a:rPr>
              <a:t>Is</a:t>
            </a:r>
            <a:r>
              <a:rPr sz="2800" b="1" spc="188" dirty="0">
                <a:solidFill>
                  <a:srgbClr val="C00000"/>
                </a:solidFill>
                <a:latin typeface="Bookman Old Style" pitchFamily="18" charset="0"/>
                <a:cs typeface="Times New Roman"/>
              </a:rPr>
              <a:t> </a:t>
            </a:r>
            <a:r>
              <a:rPr sz="2800" b="1" spc="-9" dirty="0">
                <a:solidFill>
                  <a:srgbClr val="C00000"/>
                </a:solidFill>
                <a:latin typeface="Bookman Old Style" pitchFamily="18" charset="0"/>
                <a:cs typeface="Verdana"/>
              </a:rPr>
              <a:t>it</a:t>
            </a:r>
            <a:r>
              <a:rPr sz="2800" b="1" spc="193" dirty="0">
                <a:solidFill>
                  <a:srgbClr val="C00000"/>
                </a:solidFill>
                <a:latin typeface="Bookman Old Style" pitchFamily="18" charset="0"/>
                <a:cs typeface="Times New Roman"/>
              </a:rPr>
              <a:t> </a:t>
            </a:r>
            <a:r>
              <a:rPr sz="2800" b="1" spc="-18" dirty="0">
                <a:solidFill>
                  <a:srgbClr val="C00000"/>
                </a:solidFill>
                <a:latin typeface="Bookman Old Style" pitchFamily="18" charset="0"/>
                <a:cs typeface="Verdana"/>
              </a:rPr>
              <a:t>a</a:t>
            </a:r>
            <a:r>
              <a:rPr sz="2800" b="1" spc="193" dirty="0">
                <a:solidFill>
                  <a:srgbClr val="C00000"/>
                </a:solidFill>
                <a:latin typeface="Bookman Old Style" pitchFamily="18" charset="0"/>
                <a:cs typeface="Times New Roman"/>
              </a:rPr>
              <a:t> </a:t>
            </a:r>
            <a:r>
              <a:rPr sz="2800" b="1" spc="-22" dirty="0">
                <a:solidFill>
                  <a:srgbClr val="C00000"/>
                </a:solidFill>
                <a:latin typeface="Bookman Old Style" pitchFamily="18" charset="0"/>
                <a:cs typeface="Verdana"/>
              </a:rPr>
              <a:t>goo</a:t>
            </a:r>
            <a:r>
              <a:rPr sz="2800" b="1" spc="-18" dirty="0">
                <a:solidFill>
                  <a:srgbClr val="C00000"/>
                </a:solidFill>
                <a:latin typeface="Bookman Old Style" pitchFamily="18" charset="0"/>
                <a:cs typeface="Verdana"/>
              </a:rPr>
              <a:t>d</a:t>
            </a:r>
            <a:r>
              <a:rPr sz="2800" b="1" spc="197" dirty="0">
                <a:solidFill>
                  <a:srgbClr val="C00000"/>
                </a:solidFill>
                <a:latin typeface="Bookman Old Style" pitchFamily="18" charset="0"/>
                <a:cs typeface="Times New Roman"/>
              </a:rPr>
              <a:t> </a:t>
            </a:r>
            <a:r>
              <a:rPr sz="2800" b="1" spc="-4" dirty="0">
                <a:solidFill>
                  <a:srgbClr val="C00000"/>
                </a:solidFill>
                <a:latin typeface="Bookman Old Style" pitchFamily="18" charset="0"/>
                <a:cs typeface="Verdana"/>
              </a:rPr>
              <a:t>design</a:t>
            </a:r>
            <a:r>
              <a:rPr sz="2100" b="1" spc="-4" dirty="0">
                <a:solidFill>
                  <a:srgbClr val="C00000"/>
                </a:solidFill>
                <a:latin typeface="Verdana"/>
                <a:cs typeface="Verdana"/>
              </a:rPr>
              <a:t>?</a:t>
            </a:r>
            <a:endParaRPr sz="2100">
              <a:solidFill>
                <a:srgbClr val="C00000"/>
              </a:solidFill>
              <a:latin typeface="Verdana"/>
              <a:cs typeface="Verdana"/>
            </a:endParaRPr>
          </a:p>
        </p:txBody>
      </p:sp>
      <p:pic>
        <p:nvPicPr>
          <p:cNvPr id="7" name="Picture 4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3450" y="152400"/>
            <a:ext cx="1631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77500" lnSpcReduction="20000"/>
          </a:bodyPr>
          <a:lstStyle/>
          <a:p>
            <a:pPr algn="ctr">
              <a:buClr>
                <a:schemeClr val="folHlink"/>
              </a:buClr>
              <a:buSzPct val="75000"/>
              <a:defRPr/>
            </a:pPr>
            <a:r>
              <a:rPr lang="en-IN" dirty="0">
                <a:latin typeface="Arial Narrow" pitchFamily="34" charset="0"/>
              </a:rPr>
              <a:t>THANK YOU</a:t>
            </a:r>
          </a:p>
          <a:p>
            <a:pPr algn="ctr">
              <a:buClr>
                <a:schemeClr val="folHlink"/>
              </a:buClr>
              <a:buSzPct val="75000"/>
              <a:defRPr/>
            </a:pPr>
            <a:endParaRPr lang="en-IN" dirty="0">
              <a:latin typeface="Arial Narrow" pitchFamily="34" charset="0"/>
            </a:endParaRPr>
          </a:p>
          <a:p>
            <a:pPr algn="ctr">
              <a:buClr>
                <a:schemeClr val="folHlink"/>
              </a:buClr>
              <a:buSzPct val="75000"/>
              <a:defRPr/>
            </a:pPr>
            <a:r>
              <a:rPr lang="en-IN" dirty="0">
                <a:latin typeface="Arial Narrow" pitchFamily="34" charset="0"/>
              </a:rPr>
              <a:t>For further details, please contact</a:t>
            </a:r>
          </a:p>
          <a:p>
            <a:pPr algn="ctr">
              <a:buClr>
                <a:schemeClr val="folHlink"/>
              </a:buClr>
              <a:buSzPct val="75000"/>
              <a:defRPr/>
            </a:pPr>
            <a:r>
              <a:rPr lang="en-IN" dirty="0" err="1">
                <a:latin typeface="Arial Narrow" pitchFamily="34" charset="0"/>
              </a:rPr>
              <a:t>Vishal</a:t>
            </a:r>
            <a:r>
              <a:rPr lang="en-IN" dirty="0">
                <a:latin typeface="Arial Narrow" pitchFamily="34" charset="0"/>
              </a:rPr>
              <a:t> </a:t>
            </a:r>
            <a:r>
              <a:rPr lang="en-IN" dirty="0" err="1">
                <a:latin typeface="Arial Narrow" pitchFamily="34" charset="0"/>
              </a:rPr>
              <a:t>Chaudhary</a:t>
            </a:r>
            <a:endParaRPr lang="en-IN" dirty="0">
              <a:latin typeface="Arial Narrow" pitchFamily="34" charset="0"/>
            </a:endParaRPr>
          </a:p>
          <a:p>
            <a:pPr algn="ctr">
              <a:buClr>
                <a:schemeClr val="folHlink"/>
              </a:buClr>
              <a:buSzPct val="75000"/>
              <a:defRPr/>
            </a:pPr>
            <a:r>
              <a:rPr lang="en-IN" dirty="0">
                <a:latin typeface="Arial Narrow" pitchFamily="34" charset="0"/>
                <a:hlinkClick r:id="rId2"/>
              </a:rPr>
              <a:t>vishalc@isquareit.edu.in</a:t>
            </a:r>
            <a:r>
              <a:rPr lang="en-IN" dirty="0">
                <a:latin typeface="Arial Narrow" pitchFamily="34" charset="0"/>
              </a:rPr>
              <a:t> </a:t>
            </a:r>
          </a:p>
          <a:p>
            <a:pPr algn="ctr">
              <a:buClr>
                <a:schemeClr val="folHlink"/>
              </a:buClr>
              <a:buSzPct val="75000"/>
              <a:defRPr/>
            </a:pPr>
            <a:r>
              <a:rPr lang="en-IN" dirty="0">
                <a:latin typeface="Arial Narrow" pitchFamily="34" charset="0"/>
              </a:rPr>
              <a:t>Department of Information Technology</a:t>
            </a:r>
          </a:p>
          <a:p>
            <a:pPr algn="ctr">
              <a:buClr>
                <a:schemeClr val="folHlink"/>
              </a:buClr>
              <a:buSzPct val="75000"/>
              <a:defRPr/>
            </a:pPr>
            <a:endParaRPr lang="en-IN" dirty="0">
              <a:latin typeface="Arial Narrow" pitchFamily="34" charset="0"/>
            </a:endParaRPr>
          </a:p>
          <a:p>
            <a:pPr algn="ctr">
              <a:lnSpc>
                <a:spcPct val="110000"/>
              </a:lnSpc>
              <a:buClr>
                <a:schemeClr val="folHlink"/>
              </a:buClr>
              <a:buSzPct val="75000"/>
              <a:defRPr/>
            </a:pPr>
            <a:r>
              <a:rPr lang="en-IN" kern="500" dirty="0">
                <a:latin typeface="Arial Narrow" pitchFamily="34" charset="0"/>
              </a:rPr>
              <a:t>Hope Foundation’s</a:t>
            </a:r>
          </a:p>
          <a:p>
            <a:pPr algn="ctr">
              <a:lnSpc>
                <a:spcPct val="110000"/>
              </a:lnSpc>
              <a:buClr>
                <a:schemeClr val="folHlink"/>
              </a:buClr>
              <a:buSzPct val="75000"/>
              <a:defRPr/>
            </a:pPr>
            <a:r>
              <a:rPr lang="en-IN" kern="500" dirty="0">
                <a:latin typeface="Arial Narrow" pitchFamily="34" charset="0"/>
              </a:rPr>
              <a:t> International Institute of Information Technology, I²IT </a:t>
            </a:r>
          </a:p>
          <a:p>
            <a:pPr algn="ctr">
              <a:lnSpc>
                <a:spcPct val="110000"/>
              </a:lnSpc>
              <a:buClr>
                <a:schemeClr val="folHlink"/>
              </a:buClr>
              <a:buSzPct val="75000"/>
              <a:defRPr/>
            </a:pPr>
            <a:r>
              <a:rPr lang="en-IN" kern="500" dirty="0">
                <a:latin typeface="Arial Narrow" pitchFamily="34" charset="0"/>
              </a:rPr>
              <a:t>P-14,Rajiv Gandhi </a:t>
            </a:r>
            <a:r>
              <a:rPr lang="en-IN" kern="500" dirty="0" err="1">
                <a:latin typeface="Arial Narrow" pitchFamily="34" charset="0"/>
              </a:rPr>
              <a:t>Infotech</a:t>
            </a:r>
            <a:r>
              <a:rPr lang="en-IN" kern="500" dirty="0">
                <a:latin typeface="Arial Narrow" pitchFamily="34" charset="0"/>
              </a:rPr>
              <a:t> Park</a:t>
            </a:r>
          </a:p>
          <a:p>
            <a:pPr algn="ctr">
              <a:lnSpc>
                <a:spcPct val="110000"/>
              </a:lnSpc>
              <a:buClr>
                <a:schemeClr val="folHlink"/>
              </a:buClr>
              <a:buSzPct val="75000"/>
              <a:defRPr/>
            </a:pPr>
            <a:r>
              <a:rPr lang="en-IN" kern="500" dirty="0">
                <a:latin typeface="Arial Narrow" pitchFamily="34" charset="0"/>
              </a:rPr>
              <a:t>MIDC Phase 1, </a:t>
            </a:r>
            <a:r>
              <a:rPr lang="en-IN" kern="500" dirty="0" err="1">
                <a:latin typeface="Arial Narrow" pitchFamily="34" charset="0"/>
              </a:rPr>
              <a:t>Hinjawadi</a:t>
            </a:r>
            <a:r>
              <a:rPr lang="en-IN" kern="500" dirty="0">
                <a:latin typeface="Arial Narrow" pitchFamily="34" charset="0"/>
              </a:rPr>
              <a:t>, </a:t>
            </a:r>
            <a:r>
              <a:rPr lang="en-IN" kern="500" dirty="0" err="1">
                <a:latin typeface="Arial Narrow" pitchFamily="34" charset="0"/>
              </a:rPr>
              <a:t>Pune</a:t>
            </a:r>
            <a:r>
              <a:rPr lang="en-IN" kern="500" dirty="0">
                <a:latin typeface="Arial Narrow" pitchFamily="34" charset="0"/>
              </a:rPr>
              <a:t> – 411057</a:t>
            </a:r>
          </a:p>
          <a:p>
            <a:pPr algn="ctr">
              <a:lnSpc>
                <a:spcPct val="110000"/>
              </a:lnSpc>
              <a:buClr>
                <a:schemeClr val="folHlink"/>
              </a:buClr>
              <a:buSzPct val="75000"/>
              <a:defRPr/>
            </a:pPr>
            <a:r>
              <a:rPr lang="en-IN" kern="500" dirty="0">
                <a:latin typeface="Arial Narrow" pitchFamily="34" charset="0"/>
              </a:rPr>
              <a:t>Tel - +91 20 22933441/2/3</a:t>
            </a:r>
          </a:p>
          <a:p>
            <a:pPr algn="ctr">
              <a:lnSpc>
                <a:spcPct val="110000"/>
              </a:lnSpc>
              <a:buClr>
                <a:schemeClr val="folHlink"/>
              </a:buClr>
              <a:buSzPct val="75000"/>
              <a:defRPr/>
            </a:pPr>
            <a:r>
              <a:rPr lang="en-IN" kern="500" dirty="0">
                <a:latin typeface="Arial Narrow" pitchFamily="34" charset="0"/>
                <a:hlinkClick r:id="rId3"/>
              </a:rPr>
              <a:t>www.isquareit.edu.in</a:t>
            </a:r>
            <a:r>
              <a:rPr lang="en-IN" kern="500" dirty="0">
                <a:latin typeface="Arial Narrow" pitchFamily="34" charset="0"/>
              </a:rPr>
              <a:t> | </a:t>
            </a:r>
            <a:r>
              <a:rPr lang="en-IN" kern="500" dirty="0">
                <a:latin typeface="Arial Narrow" pitchFamily="34" charset="0"/>
                <a:hlinkClick r:id="rId4"/>
              </a:rPr>
              <a:t>info@isquareit.edu.in</a:t>
            </a:r>
            <a:endParaRPr lang="en-US" dirty="0"/>
          </a:p>
        </p:txBody>
      </p:sp>
      <p:pic>
        <p:nvPicPr>
          <p:cNvPr id="4" name="Picture 3" descr="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29400" y="152400"/>
            <a:ext cx="2165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5791200" cy="1143000"/>
          </a:xfrm>
        </p:spPr>
        <p:txBody>
          <a:bodyPr>
            <a:normAutofit fontScale="90000"/>
          </a:bodyPr>
          <a:lstStyle/>
          <a:p>
            <a:r>
              <a:rPr lang="en-US" sz="100" b="1" dirty="0" smtClean="0">
                <a:solidFill>
                  <a:srgbClr val="000000"/>
                </a:solidFill>
                <a:latin typeface="Arial"/>
                <a:cs typeface="Arial"/>
              </a:rPr>
              <a:t>0</a:t>
            </a:r>
            <a:r>
              <a:rPr lang="en-US" sz="100" b="1" spc="-5" dirty="0" smtClean="0">
                <a:solidFill>
                  <a:srgbClr val="000000"/>
                </a:solidFill>
                <a:latin typeface="Arial"/>
                <a:cs typeface="Arial"/>
              </a:rPr>
              <a:t>B</a:t>
            </a:r>
            <a:r>
              <a:rPr lang="en-US" b="1" spc="-30" dirty="0" smtClean="0"/>
              <a:t>Huma</a:t>
            </a:r>
            <a:r>
              <a:rPr lang="en-US" b="1" spc="-25" dirty="0" smtClean="0"/>
              <a:t>n</a:t>
            </a:r>
            <a:r>
              <a:rPr lang="en-US" b="1" spc="340" dirty="0" smtClean="0">
                <a:latin typeface="Times New Roman"/>
                <a:cs typeface="Times New Roman"/>
              </a:rPr>
              <a:t> </a:t>
            </a:r>
            <a:r>
              <a:rPr lang="en-US" b="1" spc="-21" dirty="0" smtClean="0"/>
              <a:t>Computer</a:t>
            </a:r>
            <a:r>
              <a:rPr lang="en-US" b="1" spc="340" dirty="0" smtClean="0">
                <a:latin typeface="Times New Roman"/>
                <a:cs typeface="Times New Roman"/>
              </a:rPr>
              <a:t> </a:t>
            </a:r>
            <a:r>
              <a:rPr lang="en-US" b="1" spc="-21" dirty="0" smtClean="0"/>
              <a:t>Interaction:</a:t>
            </a:r>
            <a:r>
              <a:rPr lang="en-US" b="1" spc="325" dirty="0" smtClean="0">
                <a:latin typeface="Times New Roman"/>
                <a:cs typeface="Times New Roman"/>
              </a:rPr>
              <a:t> </a:t>
            </a:r>
            <a:r>
              <a:rPr lang="en-US" b="1" spc="-25" dirty="0" smtClean="0"/>
              <a:t>An</a:t>
            </a:r>
            <a:r>
              <a:rPr lang="en-US" b="1" spc="325" dirty="0" smtClean="0">
                <a:latin typeface="Times New Roman"/>
                <a:cs typeface="Times New Roman"/>
              </a:rPr>
              <a:t> </a:t>
            </a:r>
            <a:r>
              <a:rPr lang="en-US" b="1" spc="-2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241278" indent="-228580" fontAlgn="auto">
              <a:spcBef>
                <a:spcPts val="0"/>
              </a:spcBef>
              <a:spcAft>
                <a:spcPts val="0"/>
              </a:spcAft>
              <a:buFont typeface="Wingdings"/>
              <a:buChar char=""/>
              <a:tabLst>
                <a:tab pos="241278" algn="l"/>
              </a:tabLst>
              <a:defRPr/>
            </a:pPr>
            <a:r>
              <a:rPr lang="en-US" sz="2800" dirty="0">
                <a:latin typeface="Bookman Old Style" pitchFamily="18" charset="0"/>
                <a:cs typeface="Verdana"/>
              </a:rPr>
              <a:t>What</a:t>
            </a:r>
            <a:r>
              <a:rPr lang="en-US" sz="2800" spc="279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spc="-5" dirty="0">
                <a:latin typeface="Bookman Old Style" pitchFamily="18" charset="0"/>
                <a:cs typeface="Verdana"/>
              </a:rPr>
              <a:t>i</a:t>
            </a:r>
            <a:r>
              <a:rPr lang="en-US" sz="2800" dirty="0">
                <a:latin typeface="Bookman Old Style" pitchFamily="18" charset="0"/>
                <a:cs typeface="Verdana"/>
              </a:rPr>
              <a:t>s</a:t>
            </a:r>
            <a:r>
              <a:rPr lang="en-US" sz="2800" spc="285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spc="-5" dirty="0">
                <a:latin typeface="Bookman Old Style" pitchFamily="18" charset="0"/>
                <a:cs typeface="Verdana"/>
              </a:rPr>
              <a:t>Huma</a:t>
            </a:r>
            <a:r>
              <a:rPr lang="en-US" sz="2800" dirty="0">
                <a:latin typeface="Bookman Old Style" pitchFamily="18" charset="0"/>
                <a:cs typeface="Verdana"/>
              </a:rPr>
              <a:t>n</a:t>
            </a:r>
            <a:r>
              <a:rPr lang="en-US" sz="2800" spc="295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spc="-5" dirty="0">
                <a:latin typeface="Bookman Old Style" pitchFamily="18" charset="0"/>
                <a:cs typeface="Verdana"/>
              </a:rPr>
              <a:t>Compute</a:t>
            </a:r>
            <a:r>
              <a:rPr lang="en-US" sz="2800" dirty="0">
                <a:latin typeface="Bookman Old Style" pitchFamily="18" charset="0"/>
                <a:cs typeface="Verdana"/>
              </a:rPr>
              <a:t>r</a:t>
            </a:r>
            <a:r>
              <a:rPr lang="en-US" sz="2800" spc="295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dirty="0">
                <a:latin typeface="Bookman Old Style" pitchFamily="18" charset="0"/>
                <a:cs typeface="Verdana"/>
              </a:rPr>
              <a:t>Interaction</a:t>
            </a:r>
            <a:r>
              <a:rPr lang="en-US" sz="2800" spc="279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spc="-5" dirty="0">
                <a:latin typeface="Bookman Old Style" pitchFamily="18" charset="0"/>
                <a:cs typeface="Verdana"/>
              </a:rPr>
              <a:t>(HCI)?</a:t>
            </a:r>
            <a:endParaRPr lang="en-US" sz="2800" dirty="0">
              <a:latin typeface="Bookman Old Style" pitchFamily="18" charset="0"/>
              <a:cs typeface="Verdana"/>
            </a:endParaRPr>
          </a:p>
          <a:p>
            <a:pPr marL="241278" indent="-228580" fontAlgn="auto">
              <a:spcBef>
                <a:spcPts val="1255"/>
              </a:spcBef>
              <a:spcAft>
                <a:spcPts val="0"/>
              </a:spcAft>
              <a:buFont typeface="Wingdings"/>
              <a:buChar char=""/>
              <a:tabLst>
                <a:tab pos="241278" algn="l"/>
              </a:tabLst>
              <a:defRPr/>
            </a:pPr>
            <a:r>
              <a:rPr lang="en-US" sz="2800" dirty="0">
                <a:latin typeface="Bookman Old Style" pitchFamily="18" charset="0"/>
                <a:cs typeface="Verdana"/>
              </a:rPr>
              <a:t>Importance</a:t>
            </a:r>
            <a:r>
              <a:rPr lang="en-US" sz="2800" spc="279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dirty="0">
                <a:latin typeface="Bookman Old Style" pitchFamily="18" charset="0"/>
                <a:cs typeface="Verdana"/>
              </a:rPr>
              <a:t>of</a:t>
            </a:r>
            <a:r>
              <a:rPr lang="en-US" sz="2800" spc="285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spc="-5" dirty="0">
                <a:latin typeface="Bookman Old Style" pitchFamily="18" charset="0"/>
                <a:cs typeface="Verdana"/>
              </a:rPr>
              <a:t>HCI</a:t>
            </a:r>
            <a:endParaRPr lang="en-US" sz="2800" dirty="0">
              <a:latin typeface="Bookman Old Style" pitchFamily="18" charset="0"/>
              <a:cs typeface="Verdana"/>
            </a:endParaRPr>
          </a:p>
          <a:p>
            <a:pPr marL="241278" indent="-228580" fontAlgn="auto">
              <a:spcBef>
                <a:spcPts val="1259"/>
              </a:spcBef>
              <a:spcAft>
                <a:spcPts val="0"/>
              </a:spcAft>
              <a:buFont typeface="Wingdings"/>
              <a:buChar char=""/>
              <a:tabLst>
                <a:tab pos="241913" algn="l"/>
              </a:tabLst>
              <a:defRPr/>
            </a:pPr>
            <a:r>
              <a:rPr lang="en-US" sz="2800" spc="-5" dirty="0">
                <a:latin typeface="Bookman Old Style" pitchFamily="18" charset="0"/>
                <a:cs typeface="Verdana"/>
              </a:rPr>
              <a:t>Goo</a:t>
            </a:r>
            <a:r>
              <a:rPr lang="en-US" sz="2800" dirty="0">
                <a:latin typeface="Bookman Old Style" pitchFamily="18" charset="0"/>
                <a:cs typeface="Verdana"/>
              </a:rPr>
              <a:t>d</a:t>
            </a:r>
            <a:r>
              <a:rPr lang="en-US" sz="2800" spc="285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dirty="0">
                <a:latin typeface="Bookman Old Style" pitchFamily="18" charset="0"/>
                <a:cs typeface="Verdana"/>
              </a:rPr>
              <a:t>and</a:t>
            </a:r>
            <a:r>
              <a:rPr lang="en-US" sz="2800" spc="275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spc="-5" dirty="0">
                <a:latin typeface="Bookman Old Style" pitchFamily="18" charset="0"/>
                <a:cs typeface="Verdana"/>
              </a:rPr>
              <a:t>Poo</a:t>
            </a:r>
            <a:r>
              <a:rPr lang="en-US" sz="2800" dirty="0">
                <a:latin typeface="Bookman Old Style" pitchFamily="18" charset="0"/>
                <a:cs typeface="Verdana"/>
              </a:rPr>
              <a:t>r</a:t>
            </a:r>
            <a:r>
              <a:rPr lang="en-US" sz="2800" spc="279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dirty="0">
                <a:latin typeface="Bookman Old Style" pitchFamily="18" charset="0"/>
                <a:cs typeface="Verdana"/>
              </a:rPr>
              <a:t>Design</a:t>
            </a:r>
            <a:r>
              <a:rPr lang="en-US" sz="2800" spc="270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spc="-5" dirty="0">
                <a:latin typeface="Bookman Old Style" pitchFamily="18" charset="0"/>
                <a:cs typeface="Verdana"/>
              </a:rPr>
              <a:t>Examples</a:t>
            </a:r>
            <a:endParaRPr lang="en-US" sz="2800" dirty="0">
              <a:latin typeface="Bookman Old Style" pitchFamily="18" charset="0"/>
              <a:cs typeface="Verdana"/>
            </a:endParaRPr>
          </a:p>
          <a:p>
            <a:pPr marL="241278" indent="-228580" fontAlgn="auto">
              <a:spcBef>
                <a:spcPts val="1255"/>
              </a:spcBef>
              <a:spcAft>
                <a:spcPts val="0"/>
              </a:spcAft>
              <a:buFont typeface="Wingdings"/>
              <a:buChar char=""/>
              <a:tabLst>
                <a:tab pos="241913" algn="l"/>
              </a:tabLst>
              <a:defRPr/>
            </a:pPr>
            <a:r>
              <a:rPr lang="en-US" sz="2800" dirty="0">
                <a:latin typeface="Bookman Old Style" pitchFamily="18" charset="0"/>
                <a:cs typeface="Verdana"/>
              </a:rPr>
              <a:t>What</a:t>
            </a:r>
            <a:r>
              <a:rPr lang="en-US" sz="2800" spc="279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dirty="0">
                <a:latin typeface="Bookman Old Style" pitchFamily="18" charset="0"/>
                <a:cs typeface="Verdana"/>
              </a:rPr>
              <a:t>and</a:t>
            </a:r>
            <a:r>
              <a:rPr lang="en-US" sz="2800" spc="279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dirty="0">
                <a:latin typeface="Bookman Old Style" pitchFamily="18" charset="0"/>
                <a:cs typeface="Verdana"/>
              </a:rPr>
              <a:t>Who</a:t>
            </a:r>
            <a:r>
              <a:rPr lang="en-US" sz="2800" spc="279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dirty="0">
                <a:latin typeface="Bookman Old Style" pitchFamily="18" charset="0"/>
                <a:cs typeface="Verdana"/>
              </a:rPr>
              <a:t>are</a:t>
            </a:r>
            <a:r>
              <a:rPr lang="en-US" sz="2800" spc="279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spc="-5" dirty="0">
                <a:latin typeface="Bookman Old Style" pitchFamily="18" charset="0"/>
                <a:cs typeface="Verdana"/>
              </a:rPr>
              <a:t>involve</a:t>
            </a:r>
            <a:r>
              <a:rPr lang="en-US" sz="2800" dirty="0">
                <a:latin typeface="Bookman Old Style" pitchFamily="18" charset="0"/>
                <a:cs typeface="Verdana"/>
              </a:rPr>
              <a:t>d</a:t>
            </a:r>
            <a:r>
              <a:rPr lang="en-US" sz="2800" spc="300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spc="-5" dirty="0">
                <a:latin typeface="Bookman Old Style" pitchFamily="18" charset="0"/>
                <a:cs typeface="Verdana"/>
              </a:rPr>
              <a:t>i</a:t>
            </a:r>
            <a:r>
              <a:rPr lang="en-US" sz="2800" dirty="0">
                <a:latin typeface="Bookman Old Style" pitchFamily="18" charset="0"/>
                <a:cs typeface="Verdana"/>
              </a:rPr>
              <a:t>n</a:t>
            </a:r>
            <a:r>
              <a:rPr lang="en-US" sz="2800" spc="285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spc="-5" dirty="0">
                <a:latin typeface="Bookman Old Style" pitchFamily="18" charset="0"/>
                <a:cs typeface="Verdana"/>
              </a:rPr>
              <a:t>HC</a:t>
            </a:r>
            <a:r>
              <a:rPr lang="en-US" sz="2800" dirty="0">
                <a:latin typeface="Bookman Old Style" pitchFamily="18" charset="0"/>
                <a:cs typeface="Verdana"/>
              </a:rPr>
              <a:t>I</a:t>
            </a:r>
            <a:r>
              <a:rPr lang="en-US" sz="2800" spc="285" dirty="0">
                <a:latin typeface="Bookman Old Style" pitchFamily="18" charset="0"/>
                <a:cs typeface="Times New Roman"/>
              </a:rPr>
              <a:t> </a:t>
            </a:r>
            <a:r>
              <a:rPr lang="en-US" sz="2800" spc="-5" dirty="0">
                <a:latin typeface="Bookman Old Style" pitchFamily="18" charset="0"/>
                <a:cs typeface="Verdana"/>
              </a:rPr>
              <a:t>design?</a:t>
            </a:r>
            <a:endParaRPr lang="en-US" sz="2800" dirty="0">
              <a:latin typeface="Bookman Old Style" pitchFamily="18" charset="0"/>
              <a:cs typeface="Verdana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4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631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562600" cy="1143000"/>
          </a:xfrm>
        </p:spPr>
        <p:txBody>
          <a:bodyPr>
            <a:normAutofit/>
          </a:bodyPr>
          <a:lstStyle/>
          <a:p>
            <a:r>
              <a:rPr lang="en-US" sz="4000" b="1" spc="-25" dirty="0" smtClean="0"/>
              <a:t>What</a:t>
            </a:r>
            <a:r>
              <a:rPr lang="en-US" sz="4000" b="1" spc="319" dirty="0" smtClean="0">
                <a:latin typeface="Times New Roman"/>
                <a:cs typeface="Times New Roman"/>
              </a:rPr>
              <a:t> </a:t>
            </a:r>
            <a:r>
              <a:rPr lang="en-US" sz="4000" b="1" spc="-15" dirty="0" smtClean="0"/>
              <a:t>i</a:t>
            </a:r>
            <a:r>
              <a:rPr lang="en-US" sz="4000" b="1" spc="-21" dirty="0" smtClean="0"/>
              <a:t>s</a:t>
            </a:r>
            <a:r>
              <a:rPr lang="en-US" sz="4000" b="1" spc="325" dirty="0" smtClean="0">
                <a:latin typeface="Times New Roman"/>
                <a:cs typeface="Times New Roman"/>
              </a:rPr>
              <a:t> </a:t>
            </a:r>
            <a:r>
              <a:rPr lang="en-US" sz="4000" b="1" spc="-25" dirty="0" smtClean="0"/>
              <a:t>HCI?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 marL="11113">
              <a:lnSpc>
                <a:spcPct val="150000"/>
              </a:lnSpc>
              <a:spcBef>
                <a:spcPts val="1000"/>
              </a:spcBef>
              <a:buNone/>
            </a:pPr>
            <a:r>
              <a:rPr lang="en-US" sz="2600" dirty="0" smtClean="0">
                <a:latin typeface="Bookman Old Style" pitchFamily="18" charset="0"/>
              </a:rPr>
              <a:t>The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study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of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bridge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between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them,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which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includes</a:t>
            </a:r>
          </a:p>
          <a:p>
            <a:pPr marL="500063" lvl="1" indent="-227013" algn="just">
              <a:lnSpc>
                <a:spcPct val="150000"/>
              </a:lnSpc>
              <a:spcBef>
                <a:spcPts val="1450"/>
              </a:spcBef>
              <a:buFont typeface="Wingdings" pitchFamily="2" charset="2"/>
              <a:buChar char=""/>
            </a:pPr>
            <a:r>
              <a:rPr lang="en-US" sz="2600" dirty="0" smtClean="0">
                <a:latin typeface="Bookman Old Style" pitchFamily="18" charset="0"/>
              </a:rPr>
              <a:t>Observation</a:t>
            </a:r>
            <a:r>
              <a:rPr lang="en-US" sz="26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of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interactions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between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people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&amp;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computers,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e.g.,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Find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examination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papers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via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our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library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Web</a:t>
            </a:r>
          </a:p>
          <a:p>
            <a:pPr marL="500063" lvl="1" indent="-227013" algn="just">
              <a:lnSpc>
                <a:spcPct val="150000"/>
              </a:lnSpc>
              <a:buFont typeface="Wingdings" pitchFamily="2" charset="2"/>
              <a:buChar char=""/>
            </a:pPr>
            <a:r>
              <a:rPr lang="en-US" sz="2600" dirty="0" smtClean="0">
                <a:latin typeface="Bookman Old Style" pitchFamily="18" charset="0"/>
              </a:rPr>
              <a:t>Analysis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600" dirty="0" smtClean="0">
                <a:latin typeface="Bookman Old Style" pitchFamily="18" charset="0"/>
              </a:rPr>
              <a:t>of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600" dirty="0" smtClean="0">
                <a:latin typeface="Bookman Old Style" pitchFamily="18" charset="0"/>
              </a:rPr>
              <a:t>the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600" dirty="0" smtClean="0">
                <a:latin typeface="Bookman Old Style" pitchFamily="18" charset="0"/>
              </a:rPr>
              <a:t>involved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600" dirty="0" smtClean="0">
                <a:latin typeface="Bookman Old Style" pitchFamily="18" charset="0"/>
              </a:rPr>
              <a:t>interactions,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600" dirty="0" smtClean="0">
                <a:latin typeface="Bookman Old Style" pitchFamily="18" charset="0"/>
              </a:rPr>
              <a:t>e.g.,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600" dirty="0" smtClean="0">
                <a:latin typeface="Bookman Old Style" pitchFamily="18" charset="0"/>
              </a:rPr>
              <a:t>Are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600" dirty="0" smtClean="0">
                <a:latin typeface="Bookman Old Style" pitchFamily="18" charset="0"/>
              </a:rPr>
              <a:t>all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600" dirty="0" smtClean="0">
                <a:latin typeface="Bookman Old Style" pitchFamily="18" charset="0"/>
              </a:rPr>
              <a:t>the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steps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involved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are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necessary?</a:t>
            </a:r>
          </a:p>
          <a:p>
            <a:pPr marL="500063" lvl="1" indent="-227013" algn="just">
              <a:lnSpc>
                <a:spcPct val="150000"/>
              </a:lnSpc>
              <a:buFont typeface="Wingdings" pitchFamily="2" charset="2"/>
              <a:buChar char=""/>
            </a:pPr>
            <a:r>
              <a:rPr lang="en-US" sz="2600" dirty="0" smtClean="0">
                <a:latin typeface="Bookman Old Style" pitchFamily="18" charset="0"/>
              </a:rPr>
              <a:t>Human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600" dirty="0" smtClean="0">
                <a:latin typeface="Bookman Old Style" pitchFamily="18" charset="0"/>
              </a:rPr>
              <a:t>consequences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600" dirty="0" smtClean="0">
                <a:latin typeface="Bookman Old Style" pitchFamily="18" charset="0"/>
              </a:rPr>
              <a:t>after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600" dirty="0" smtClean="0">
                <a:latin typeface="Bookman Old Style" pitchFamily="18" charset="0"/>
              </a:rPr>
              <a:t>interacting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600" dirty="0" smtClean="0">
                <a:latin typeface="Bookman Old Style" pitchFamily="18" charset="0"/>
              </a:rPr>
              <a:t>with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600" dirty="0" smtClean="0">
                <a:latin typeface="Bookman Old Style" pitchFamily="18" charset="0"/>
              </a:rPr>
              <a:t>computers,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e.g.,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en-US" sz="2600" dirty="0" smtClean="0">
                <a:latin typeface="Bookman Old Style" pitchFamily="18" charset="0"/>
              </a:rPr>
              <a:t>Can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en-US" sz="2600" dirty="0" smtClean="0">
                <a:latin typeface="Bookman Old Style" pitchFamily="18" charset="0"/>
              </a:rPr>
              <a:t>the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en-US" sz="2600" dirty="0" smtClean="0">
                <a:latin typeface="Bookman Old Style" pitchFamily="18" charset="0"/>
              </a:rPr>
              <a:t>user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en-US" sz="2600" dirty="0" smtClean="0">
                <a:latin typeface="Bookman Old Style" pitchFamily="18" charset="0"/>
              </a:rPr>
              <a:t>perform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en-US" sz="2600" dirty="0" smtClean="0">
                <a:latin typeface="Bookman Old Style" pitchFamily="18" charset="0"/>
              </a:rPr>
              <a:t>his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en-US" sz="2600" dirty="0" smtClean="0">
                <a:latin typeface="Bookman Old Style" pitchFamily="18" charset="0"/>
              </a:rPr>
              <a:t>task?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600" dirty="0" smtClean="0">
                <a:latin typeface="Bookman Old Style" pitchFamily="18" charset="0"/>
              </a:rPr>
              <a:t>Does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he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enjoy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working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with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the</a:t>
            </a:r>
            <a:r>
              <a:rPr lang="en-US" sz="2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Bookman Old Style" pitchFamily="18" charset="0"/>
              </a:rPr>
              <a:t>computer?</a:t>
            </a:r>
          </a:p>
          <a:p>
            <a:endParaRPr lang="en-US" dirty="0"/>
          </a:p>
        </p:txBody>
      </p:sp>
      <p:pic>
        <p:nvPicPr>
          <p:cNvPr id="4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04800"/>
            <a:ext cx="1631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096000" cy="838200"/>
          </a:xfrm>
        </p:spPr>
        <p:txBody>
          <a:bodyPr>
            <a:normAutofit/>
          </a:bodyPr>
          <a:lstStyle/>
          <a:p>
            <a:r>
              <a:rPr lang="en-US" sz="4000" b="1" spc="-25" dirty="0" smtClean="0"/>
              <a:t>What</a:t>
            </a:r>
            <a:r>
              <a:rPr lang="en-US" b="1" spc="319" dirty="0" smtClean="0">
                <a:latin typeface="Times New Roman"/>
                <a:cs typeface="Times New Roman"/>
              </a:rPr>
              <a:t> </a:t>
            </a:r>
            <a:r>
              <a:rPr lang="en-US" b="1" spc="-15" dirty="0" smtClean="0"/>
              <a:t>i</a:t>
            </a:r>
            <a:r>
              <a:rPr lang="en-US" b="1" spc="-21" dirty="0" smtClean="0"/>
              <a:t>s</a:t>
            </a:r>
            <a:r>
              <a:rPr lang="en-US" b="1" spc="325" dirty="0" smtClean="0">
                <a:latin typeface="Times New Roman"/>
                <a:cs typeface="Times New Roman"/>
              </a:rPr>
              <a:t> </a:t>
            </a:r>
            <a:r>
              <a:rPr lang="en-US" b="1" spc="-25" dirty="0" smtClean="0"/>
              <a:t>HCI?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55000" lnSpcReduction="20000"/>
          </a:bodyPr>
          <a:lstStyle/>
          <a:p>
            <a:pPr marL="11113" algn="just">
              <a:lnSpc>
                <a:spcPct val="170000"/>
              </a:lnSpc>
            </a:pPr>
            <a:r>
              <a:rPr lang="en-US" sz="3600" dirty="0" smtClean="0">
                <a:latin typeface="Bookman Old Style" pitchFamily="18" charset="0"/>
              </a:rPr>
              <a:t>concerned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with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the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design,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evaluation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&amp;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implementation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of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interactive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computer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systems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for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human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use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&amp;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with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the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study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of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major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phenomena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surrounding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them”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(1992)</a:t>
            </a:r>
          </a:p>
          <a:p>
            <a:pPr marL="11113" algn="just">
              <a:lnSpc>
                <a:spcPct val="170000"/>
              </a:lnSpc>
              <a:spcBef>
                <a:spcPts val="1375"/>
              </a:spcBef>
            </a:pPr>
            <a:r>
              <a:rPr lang="en-US" sz="3600" dirty="0" smtClean="0">
                <a:latin typeface="Bookman Old Style" pitchFamily="18" charset="0"/>
              </a:rPr>
              <a:t>Dix: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HCI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is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study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of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people,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computer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technology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and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latin typeface="Bookman Old Style" pitchFamily="18" charset="0"/>
              </a:rPr>
              <a:t>these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	</a:t>
            </a:r>
            <a:r>
              <a:rPr lang="en-US" sz="3600" dirty="0" smtClean="0">
                <a:latin typeface="Bookman Old Style" pitchFamily="18" charset="0"/>
              </a:rPr>
              <a:t>these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	</a:t>
            </a:r>
            <a:r>
              <a:rPr lang="en-US" sz="3600" dirty="0" smtClean="0">
                <a:latin typeface="Bookman Old Style" pitchFamily="18" charset="0"/>
              </a:rPr>
              <a:t>influence</a:t>
            </a:r>
            <a:r>
              <a:rPr lang="en-US" sz="36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each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d</a:t>
            </a:r>
            <a:r>
              <a:rPr lang="en-US" sz="3600" dirty="0" smtClean="0">
                <a:latin typeface="Bookman Old Style" pitchFamily="18" charset="0"/>
              </a:rPr>
              <a:t>etermine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	</a:t>
            </a:r>
            <a:r>
              <a:rPr lang="en-US" sz="3600" dirty="0" smtClean="0">
                <a:latin typeface="Bookman Old Style" pitchFamily="18" charset="0"/>
              </a:rPr>
              <a:t>how we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	</a:t>
            </a:r>
            <a:r>
              <a:rPr lang="en-US" sz="3600" dirty="0" smtClean="0">
                <a:latin typeface="Bookman Old Style" pitchFamily="18" charset="0"/>
              </a:rPr>
              <a:t>can</a:t>
            </a:r>
            <a:r>
              <a:rPr lang="en-US" sz="36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make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more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usable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by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people”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(1998)</a:t>
            </a:r>
          </a:p>
          <a:p>
            <a:pPr marL="11113" algn="just">
              <a:lnSpc>
                <a:spcPct val="170000"/>
              </a:lnSpc>
              <a:spcBef>
                <a:spcPts val="1375"/>
              </a:spcBef>
            </a:pPr>
            <a:r>
              <a:rPr lang="en-US" sz="3600" spc="-5" dirty="0" smtClean="0">
                <a:latin typeface="Bookman Old Style" pitchFamily="18" charset="0"/>
                <a:cs typeface="Verdana"/>
              </a:rPr>
              <a:t>Carroll: HC</a:t>
            </a:r>
            <a:r>
              <a:rPr lang="en-US" sz="3600" dirty="0" smtClean="0">
                <a:latin typeface="Bookman Old Style" pitchFamily="18" charset="0"/>
                <a:cs typeface="Verdana"/>
              </a:rPr>
              <a:t>I </a:t>
            </a:r>
            <a:r>
              <a:rPr lang="en-US" sz="3600" spc="-5" dirty="0" smtClean="0">
                <a:latin typeface="Bookman Old Style" pitchFamily="18" charset="0"/>
                <a:cs typeface="Verdana"/>
              </a:rPr>
              <a:t>i</a:t>
            </a:r>
            <a:r>
              <a:rPr lang="en-US" sz="3600" dirty="0" smtClean="0">
                <a:latin typeface="Bookman Old Style" pitchFamily="18" charset="0"/>
                <a:cs typeface="Verdana"/>
              </a:rPr>
              <a:t>s </a:t>
            </a:r>
            <a:r>
              <a:rPr lang="en-US" sz="3600" spc="-21" dirty="0" smtClean="0">
                <a:latin typeface="Bookman Old Style" pitchFamily="18" charset="0"/>
                <a:cs typeface="Verdana"/>
              </a:rPr>
              <a:t>th</a:t>
            </a:r>
            <a:r>
              <a:rPr lang="en-US" sz="3600" spc="-15" dirty="0" smtClean="0">
                <a:latin typeface="Bookman Old Style" pitchFamily="18" charset="0"/>
                <a:cs typeface="Verdana"/>
              </a:rPr>
              <a:t>e</a:t>
            </a:r>
            <a:r>
              <a:rPr lang="en-US" sz="3600" dirty="0" smtClean="0">
                <a:latin typeface="Bookman Old Style" pitchFamily="18" charset="0"/>
                <a:cs typeface="Times New Roman"/>
              </a:rPr>
              <a:t>	</a:t>
            </a:r>
            <a:r>
              <a:rPr lang="en-US" sz="3600" spc="-15" dirty="0" smtClean="0">
                <a:latin typeface="Bookman Old Style" pitchFamily="18" charset="0"/>
                <a:cs typeface="Verdana"/>
              </a:rPr>
              <a:t>study and</a:t>
            </a:r>
            <a:r>
              <a:rPr lang="en-US" sz="3600" spc="-15" dirty="0" smtClean="0">
                <a:latin typeface="Bookman Old Style" pitchFamily="18" charset="0"/>
                <a:cs typeface="Times New Roman"/>
              </a:rPr>
              <a:t> </a:t>
            </a:r>
            <a:r>
              <a:rPr lang="en-US" sz="3600" spc="-21" dirty="0" smtClean="0">
                <a:latin typeface="Bookman Old Style" pitchFamily="18" charset="0"/>
                <a:cs typeface="Verdana"/>
              </a:rPr>
              <a:t>practic</a:t>
            </a:r>
            <a:r>
              <a:rPr lang="en-US" sz="3600" spc="-15" dirty="0" smtClean="0">
                <a:latin typeface="Bookman Old Style" pitchFamily="18" charset="0"/>
                <a:cs typeface="Verdana"/>
              </a:rPr>
              <a:t>e</a:t>
            </a:r>
            <a:r>
              <a:rPr lang="en-US" sz="3600" spc="-15" dirty="0" smtClean="0">
                <a:latin typeface="Bookman Old Style" pitchFamily="18" charset="0"/>
                <a:cs typeface="Times New Roman"/>
              </a:rPr>
              <a:t> </a:t>
            </a:r>
            <a:r>
              <a:rPr lang="en-US" sz="3600" spc="-15" dirty="0" smtClean="0">
                <a:latin typeface="Bookman Old Style" pitchFamily="18" charset="0"/>
                <a:cs typeface="Verdana"/>
              </a:rPr>
              <a:t>of</a:t>
            </a:r>
            <a:r>
              <a:rPr lang="en-US" sz="3600" spc="-15" dirty="0">
                <a:latin typeface="Bookman Old Style" pitchFamily="18" charset="0"/>
                <a:cs typeface="Times New Roman"/>
              </a:rPr>
              <a:t> </a:t>
            </a:r>
            <a:r>
              <a:rPr lang="en-US" sz="3600" dirty="0" smtClean="0">
                <a:latin typeface="Bookman Old Style" pitchFamily="18" charset="0"/>
                <a:cs typeface="Verdana"/>
              </a:rPr>
              <a:t>usabilit</a:t>
            </a:r>
            <a:r>
              <a:rPr lang="en-US" sz="3600" spc="-5" dirty="0" smtClean="0">
                <a:latin typeface="Bookman Old Style" pitchFamily="18" charset="0"/>
                <a:cs typeface="Verdana"/>
              </a:rPr>
              <a:t>y</a:t>
            </a:r>
            <a:r>
              <a:rPr lang="en-US" sz="3600" spc="-10" dirty="0" smtClean="0">
                <a:latin typeface="Bookman Old Style" pitchFamily="18" charset="0"/>
                <a:cs typeface="Verdana"/>
              </a:rPr>
              <a:t>.</a:t>
            </a:r>
            <a:r>
              <a:rPr lang="en-US" sz="3600" spc="-10" dirty="0">
                <a:latin typeface="Bookman Old Style" pitchFamily="18" charset="0"/>
                <a:cs typeface="Times New Roman"/>
              </a:rPr>
              <a:t> </a:t>
            </a:r>
            <a:r>
              <a:rPr lang="en-US" sz="3600" spc="-21" dirty="0" smtClean="0">
                <a:latin typeface="Bookman Old Style" pitchFamily="18" charset="0"/>
                <a:cs typeface="Verdana"/>
              </a:rPr>
              <a:t>I</a:t>
            </a:r>
            <a:r>
              <a:rPr lang="en-US" sz="3600" spc="-10" dirty="0" smtClean="0">
                <a:latin typeface="Bookman Old Style" pitchFamily="18" charset="0"/>
                <a:cs typeface="Verdana"/>
              </a:rPr>
              <a:t>t</a:t>
            </a:r>
            <a:r>
              <a:rPr lang="en-US" sz="3600" spc="-10" dirty="0" smtClean="0">
                <a:latin typeface="Bookman Old Style" pitchFamily="18" charset="0"/>
                <a:cs typeface="Times New Roman"/>
              </a:rPr>
              <a:t> </a:t>
            </a:r>
            <a:r>
              <a:rPr lang="en-US" sz="3600" spc="-5" dirty="0" smtClean="0">
                <a:latin typeface="Bookman Old Style" pitchFamily="18" charset="0"/>
                <a:cs typeface="Verdana"/>
              </a:rPr>
              <a:t>is </a:t>
            </a:r>
            <a:r>
              <a:rPr lang="en-US" sz="3600" dirty="0" smtClean="0">
                <a:latin typeface="Bookman Old Style" pitchFamily="18" charset="0"/>
              </a:rPr>
              <a:t>about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en-US" sz="3600" dirty="0" smtClean="0">
                <a:latin typeface="Bookman Old Style" pitchFamily="18" charset="0"/>
              </a:rPr>
              <a:t>understanding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en-US" sz="3600" dirty="0" smtClean="0">
                <a:latin typeface="Bookman Old Style" pitchFamily="18" charset="0"/>
              </a:rPr>
              <a:t>and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en-US" sz="3600" dirty="0" smtClean="0">
                <a:latin typeface="Bookman Old Style" pitchFamily="18" charset="0"/>
              </a:rPr>
              <a:t>creating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  </a:t>
            </a:r>
            <a:r>
              <a:rPr lang="en-US" sz="3600" dirty="0" smtClean="0">
                <a:latin typeface="Bookman Old Style" pitchFamily="18" charset="0"/>
              </a:rPr>
              <a:t>software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  </a:t>
            </a:r>
            <a:r>
              <a:rPr lang="en-US" sz="3600" dirty="0" smtClean="0">
                <a:latin typeface="Bookman Old Style" pitchFamily="18" charset="0"/>
              </a:rPr>
              <a:t>and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en-US" sz="3600" dirty="0" smtClean="0">
                <a:latin typeface="Bookman Old Style" pitchFamily="18" charset="0"/>
              </a:rPr>
              <a:t>other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technology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that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people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will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want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to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use,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will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be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able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to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use,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and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will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find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effective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when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used.”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(2002)</a:t>
            </a:r>
          </a:p>
          <a:p>
            <a:pPr marL="11113" algn="just">
              <a:spcBef>
                <a:spcPts val="1375"/>
              </a:spcBef>
            </a:pPr>
            <a:endParaRPr lang="en-US" dirty="0" smtClean="0">
              <a:latin typeface="Verdana" pitchFamily="34" charset="0"/>
            </a:endParaRPr>
          </a:p>
        </p:txBody>
      </p:sp>
      <p:pic>
        <p:nvPicPr>
          <p:cNvPr id="4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228600"/>
            <a:ext cx="1631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96000" cy="944562"/>
          </a:xfrm>
        </p:spPr>
        <p:txBody>
          <a:bodyPr>
            <a:normAutofit/>
          </a:bodyPr>
          <a:lstStyle/>
          <a:p>
            <a:r>
              <a:rPr lang="en-US" sz="4000" b="1" spc="-25" dirty="0" smtClean="0">
                <a:latin typeface="+mn-lt"/>
              </a:rPr>
              <a:t>Why</a:t>
            </a:r>
            <a:r>
              <a:rPr lang="en-US" sz="4000" b="1" spc="319" dirty="0" smtClean="0">
                <a:latin typeface="+mn-lt"/>
                <a:cs typeface="Times New Roman"/>
              </a:rPr>
              <a:t> </a:t>
            </a:r>
            <a:r>
              <a:rPr lang="en-US" sz="4000" b="1" spc="-25" dirty="0" smtClean="0">
                <a:latin typeface="+mn-lt"/>
              </a:rPr>
              <a:t>HCI?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pPr marL="239713" indent="-227013" algn="just">
              <a:lnSpc>
                <a:spcPct val="101000"/>
              </a:lnSpc>
              <a:buFont typeface="Wingdings" pitchFamily="2" charset="2"/>
              <a:buChar char=""/>
              <a:tabLst>
                <a:tab pos="239713" algn="l"/>
                <a:tab pos="1216025" algn="l"/>
                <a:tab pos="3033713" algn="l"/>
                <a:tab pos="3732213" algn="l"/>
                <a:tab pos="4841875" algn="l"/>
                <a:tab pos="5611813" algn="l"/>
                <a:tab pos="6538913" algn="l"/>
                <a:tab pos="7113588" algn="l"/>
              </a:tabLst>
            </a:pPr>
            <a:r>
              <a:rPr lang="en-US" sz="2800" dirty="0" smtClean="0">
                <a:latin typeface="Bookman Old Style" pitchFamily="18" charset="0"/>
              </a:rPr>
              <a:t>Now,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Bookman Old Style" pitchFamily="18" charset="0"/>
              </a:rPr>
              <a:t>computers</a:t>
            </a:r>
            <a:r>
              <a:rPr lang="en-US" sz="28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are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	 </a:t>
            </a:r>
            <a:r>
              <a:rPr lang="en-US" sz="2800" dirty="0" smtClean="0">
                <a:latin typeface="Bookman Old Style" pitchFamily="18" charset="0"/>
              </a:rPr>
              <a:t>cheap and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used</a:t>
            </a:r>
            <a:r>
              <a:rPr lang="en-US" sz="28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by non-technical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people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(different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backgrounds,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needs,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knowledge,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skills)</a:t>
            </a:r>
          </a:p>
          <a:p>
            <a:pPr marL="239713" indent="-227013" algn="just">
              <a:lnSpc>
                <a:spcPct val="101000"/>
              </a:lnSpc>
              <a:buFont typeface="Wingdings" pitchFamily="2" charset="2"/>
              <a:buChar char=""/>
              <a:tabLst>
                <a:tab pos="239713" algn="l"/>
                <a:tab pos="1216025" algn="l"/>
                <a:tab pos="3033713" algn="l"/>
                <a:tab pos="3732213" algn="l"/>
                <a:tab pos="4841875" algn="l"/>
                <a:tab pos="5611813" algn="l"/>
                <a:tab pos="6538913" algn="l"/>
                <a:tab pos="7113588" algn="l"/>
              </a:tabLst>
            </a:pPr>
            <a:r>
              <a:rPr lang="en-US" sz="2800" dirty="0" smtClean="0">
                <a:latin typeface="Bookman Old Style" pitchFamily="18" charset="0"/>
              </a:rPr>
              <a:t>Computer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en-US" sz="2800" dirty="0" smtClean="0">
                <a:latin typeface="Bookman Old Style" pitchFamily="18" charset="0"/>
              </a:rPr>
              <a:t>and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en-US" sz="2800" dirty="0" smtClean="0">
                <a:latin typeface="Bookman Old Style" pitchFamily="18" charset="0"/>
              </a:rPr>
              <a:t>software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en-US" sz="2800" dirty="0" smtClean="0">
                <a:latin typeface="Bookman Old Style" pitchFamily="18" charset="0"/>
              </a:rPr>
              <a:t>manufacturers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en-US" sz="2800" dirty="0" smtClean="0">
                <a:latin typeface="Bookman Old Style" pitchFamily="18" charset="0"/>
              </a:rPr>
              <a:t>have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  </a:t>
            </a:r>
            <a:r>
              <a:rPr lang="en-US" sz="2800" dirty="0" smtClean="0">
                <a:latin typeface="Bookman Old Style" pitchFamily="18" charset="0"/>
              </a:rPr>
              <a:t>noticed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the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Bookman Old Style" pitchFamily="18" charset="0"/>
              </a:rPr>
              <a:t>importance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Bookman Old Style" pitchFamily="18" charset="0"/>
              </a:rPr>
              <a:t>of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Bookman Old Style" pitchFamily="18" charset="0"/>
              </a:rPr>
              <a:t>making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Bookman Old Style" pitchFamily="18" charset="0"/>
              </a:rPr>
              <a:t>computers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Bookman Old Style" pitchFamily="18" charset="0"/>
              </a:rPr>
              <a:t>“user-friendly”: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easy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to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use,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save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people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time,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etc.</a:t>
            </a:r>
          </a:p>
          <a:p>
            <a:pPr marL="239713" indent="-227013" algn="just">
              <a:lnSpc>
                <a:spcPct val="101000"/>
              </a:lnSpc>
              <a:buFont typeface="Wingdings" pitchFamily="2" charset="2"/>
              <a:buChar char=""/>
              <a:tabLst>
                <a:tab pos="239713" algn="l"/>
                <a:tab pos="1216025" algn="l"/>
                <a:tab pos="3033713" algn="l"/>
                <a:tab pos="3732213" algn="l"/>
                <a:tab pos="4841875" algn="l"/>
                <a:tab pos="5611813" algn="l"/>
                <a:tab pos="6538913" algn="l"/>
                <a:tab pos="7113588" algn="l"/>
              </a:tabLst>
            </a:pPr>
            <a:r>
              <a:rPr lang="en-US" sz="2800" b="1" dirty="0" smtClean="0">
                <a:solidFill>
                  <a:srgbClr val="C00000"/>
                </a:solidFill>
                <a:latin typeface="Bookman Old Style" pitchFamily="18" charset="0"/>
              </a:rPr>
              <a:t>How</a:t>
            </a:r>
            <a:r>
              <a:rPr lang="en-US" sz="2800" b="1" dirty="0" smtClean="0">
                <a:solidFill>
                  <a:srgbClr val="C00000"/>
                </a:solidFill>
                <a:latin typeface="Bookman Old Style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rgbClr val="C00000"/>
                </a:solidFill>
                <a:latin typeface="Bookman Old Style" pitchFamily="18" charset="0"/>
              </a:rPr>
              <a:t>to</a:t>
            </a:r>
            <a:r>
              <a:rPr lang="en-US" sz="2800" b="1" dirty="0" smtClean="0">
                <a:solidFill>
                  <a:srgbClr val="C00000"/>
                </a:solidFill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Bookman Old Style" pitchFamily="18" charset="0"/>
              </a:rPr>
              <a:t>achieve</a:t>
            </a:r>
            <a:r>
              <a:rPr lang="en-US" sz="2800" b="1" dirty="0" smtClean="0">
                <a:solidFill>
                  <a:srgbClr val="C00000"/>
                </a:solidFill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Bookman Old Style" pitchFamily="18" charset="0"/>
              </a:rPr>
              <a:t>“user-friendliness”</a:t>
            </a:r>
            <a:r>
              <a:rPr lang="en-US" sz="2800" b="1" dirty="0" smtClean="0">
                <a:solidFill>
                  <a:srgbClr val="C00000"/>
                </a:solidFill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Bookman Old Style" pitchFamily="18" charset="0"/>
              </a:rPr>
              <a:t>in computer</a:t>
            </a:r>
            <a:r>
              <a:rPr lang="en-US" sz="2800" b="1" dirty="0" smtClean="0">
                <a:solidFill>
                  <a:srgbClr val="C00000"/>
                </a:solidFill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Bookman Old Style" pitchFamily="18" charset="0"/>
              </a:rPr>
              <a:t>design?</a:t>
            </a:r>
            <a:endParaRPr lang="en-US" sz="2800" dirty="0" smtClean="0">
              <a:solidFill>
                <a:srgbClr val="C00000"/>
              </a:solidFill>
              <a:latin typeface="Bookman Old Style" pitchFamily="18" charset="0"/>
            </a:endParaRPr>
          </a:p>
          <a:p>
            <a:endParaRPr lang="en-US" dirty="0"/>
          </a:p>
        </p:txBody>
      </p:sp>
      <p:pic>
        <p:nvPicPr>
          <p:cNvPr id="4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228600"/>
            <a:ext cx="1631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91200" cy="1143000"/>
          </a:xfrm>
        </p:spPr>
        <p:txBody>
          <a:bodyPr>
            <a:normAutofit/>
          </a:bodyPr>
          <a:lstStyle/>
          <a:p>
            <a:r>
              <a:rPr lang="en-US" sz="4000" b="1" spc="-30" dirty="0" smtClean="0"/>
              <a:t>HC</a:t>
            </a:r>
            <a:r>
              <a:rPr lang="en-US" sz="4000" b="1" spc="-15" dirty="0" smtClean="0"/>
              <a:t>I</a:t>
            </a:r>
            <a:r>
              <a:rPr lang="en-US" sz="4000" b="1" spc="330" dirty="0" smtClean="0">
                <a:latin typeface="Times New Roman"/>
                <a:cs typeface="Times New Roman"/>
              </a:rPr>
              <a:t> </a:t>
            </a:r>
            <a:r>
              <a:rPr lang="en-US" sz="4000" b="1" spc="-21" dirty="0" smtClean="0"/>
              <a:t>Scope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marL="11113" algn="just">
              <a:lnSpc>
                <a:spcPct val="110000"/>
              </a:lnSpc>
            </a:pPr>
            <a:r>
              <a:rPr lang="en-US" sz="3000" spc="-15" dirty="0" smtClean="0">
                <a:latin typeface="Bookman Old Style" pitchFamily="18" charset="0"/>
                <a:cs typeface="Verdana"/>
              </a:rPr>
              <a:t>Use</a:t>
            </a:r>
            <a:r>
              <a:rPr lang="en-US" sz="3000" spc="245" dirty="0" smtClean="0">
                <a:latin typeface="Bookman Old Style" pitchFamily="18" charset="0"/>
                <a:cs typeface="Times New Roman"/>
              </a:rPr>
              <a:t> </a:t>
            </a:r>
            <a:r>
              <a:rPr lang="en-US" sz="3000" spc="-21" dirty="0" smtClean="0">
                <a:latin typeface="Bookman Old Style" pitchFamily="18" charset="0"/>
                <a:cs typeface="Verdana"/>
              </a:rPr>
              <a:t>&amp;</a:t>
            </a:r>
            <a:r>
              <a:rPr lang="en-US" sz="3000" spc="245" dirty="0" smtClean="0">
                <a:latin typeface="Bookman Old Style" pitchFamily="18" charset="0"/>
                <a:cs typeface="Times New Roman"/>
              </a:rPr>
              <a:t> </a:t>
            </a:r>
            <a:r>
              <a:rPr lang="en-US" sz="3000" spc="-21" dirty="0" smtClean="0">
                <a:latin typeface="Bookman Old Style" pitchFamily="18" charset="0"/>
                <a:cs typeface="Verdana"/>
              </a:rPr>
              <a:t>Context:</a:t>
            </a:r>
            <a:r>
              <a:rPr lang="en-US" sz="3000" spc="-21" dirty="0">
                <a:latin typeface="Bookman Old Style" pitchFamily="18" charset="0"/>
                <a:cs typeface="Verdana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Find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application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areas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for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computers</a:t>
            </a:r>
          </a:p>
          <a:p>
            <a:pPr marL="11113" algn="just">
              <a:lnSpc>
                <a:spcPct val="110000"/>
              </a:lnSpc>
            </a:pPr>
            <a:r>
              <a:rPr lang="en-US" sz="3000" spc="-25" dirty="0" smtClean="0">
                <a:latin typeface="Bookman Old Style" pitchFamily="18" charset="0"/>
                <a:cs typeface="Verdana"/>
              </a:rPr>
              <a:t>Human : </a:t>
            </a:r>
            <a:r>
              <a:rPr lang="en-US" sz="3000" dirty="0" smtClean="0">
                <a:latin typeface="Bookman Old Style" pitchFamily="18" charset="0"/>
              </a:rPr>
              <a:t>Study psychological &amp; physiological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aspects e.g.,</a:t>
            </a:r>
            <a:r>
              <a:rPr lang="en-US" sz="30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study how</a:t>
            </a:r>
            <a:r>
              <a:rPr lang="en-US" sz="30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a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user</a:t>
            </a:r>
            <a:r>
              <a:rPr lang="en-US" sz="30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learns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3000" dirty="0" smtClean="0">
                <a:latin typeface="Bookman Old Style" pitchFamily="18" charset="0"/>
              </a:rPr>
              <a:t>to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	</a:t>
            </a:r>
            <a:r>
              <a:rPr lang="en-US" sz="3000" dirty="0" smtClean="0">
                <a:latin typeface="Bookman Old Style" pitchFamily="18" charset="0"/>
              </a:rPr>
              <a:t>use</a:t>
            </a:r>
            <a:r>
              <a:rPr lang="en-US" sz="30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a</a:t>
            </a:r>
            <a:r>
              <a:rPr lang="en-US" sz="30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new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product,</a:t>
            </a:r>
            <a:r>
              <a:rPr lang="en-US" sz="30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study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human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typing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speed</a:t>
            </a:r>
          </a:p>
          <a:p>
            <a:pPr marL="11113" algn="just">
              <a:lnSpc>
                <a:spcPct val="110000"/>
              </a:lnSpc>
            </a:pPr>
            <a:r>
              <a:rPr lang="en-US" sz="3000" spc="-21" dirty="0" smtClean="0">
                <a:latin typeface="Bookman Old Style" pitchFamily="18" charset="0"/>
                <a:cs typeface="Verdana"/>
              </a:rPr>
              <a:t>Computer: </a:t>
            </a:r>
            <a:r>
              <a:rPr lang="en-US" sz="3000" dirty="0" smtClean="0">
                <a:latin typeface="Bookman Old Style" pitchFamily="18" charset="0"/>
              </a:rPr>
              <a:t>Hardware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&amp;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software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offered e.g.,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	</a:t>
            </a:r>
            <a:r>
              <a:rPr lang="en-US" sz="3000" dirty="0" smtClean="0">
                <a:latin typeface="Bookman Old Style" pitchFamily="18" charset="0"/>
              </a:rPr>
              <a:t>input</a:t>
            </a:r>
            <a:r>
              <a:rPr lang="en-US" sz="30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&amp;</a:t>
            </a:r>
            <a:r>
              <a:rPr lang="en-US" sz="30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output</a:t>
            </a:r>
            <a:r>
              <a:rPr lang="en-US" sz="3000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devices, speed,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i</a:t>
            </a:r>
            <a:r>
              <a:rPr lang="en-US" sz="3000" dirty="0" smtClean="0">
                <a:latin typeface="Bookman Old Style" pitchFamily="18" charset="0"/>
              </a:rPr>
              <a:t>nteraction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styles,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computer</a:t>
            </a:r>
            <a:r>
              <a:rPr lang="en-US" sz="30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Bookman Old Style" pitchFamily="18" charset="0"/>
              </a:rPr>
              <a:t>graphics</a:t>
            </a:r>
          </a:p>
          <a:p>
            <a:pPr marL="11113" algn="just">
              <a:lnSpc>
                <a:spcPct val="110000"/>
              </a:lnSpc>
            </a:pPr>
            <a:r>
              <a:rPr lang="en-US" sz="3000" spc="-15" dirty="0" smtClean="0">
                <a:latin typeface="Bookman Old Style" pitchFamily="18" charset="0"/>
                <a:cs typeface="Verdana"/>
              </a:rPr>
              <a:t>Development: Design,</a:t>
            </a:r>
            <a:r>
              <a:rPr lang="en-US" sz="3000" spc="229" dirty="0" smtClean="0">
                <a:latin typeface="Bookman Old Style" pitchFamily="18" charset="0"/>
                <a:cs typeface="Times New Roman"/>
              </a:rPr>
              <a:t> </a:t>
            </a:r>
            <a:r>
              <a:rPr lang="en-US" sz="3000" spc="-21" dirty="0" smtClean="0">
                <a:latin typeface="Bookman Old Style" pitchFamily="18" charset="0"/>
                <a:cs typeface="Verdana"/>
              </a:rPr>
              <a:t>implementation</a:t>
            </a:r>
            <a:r>
              <a:rPr lang="en-US" sz="3000" spc="270" dirty="0" smtClean="0">
                <a:latin typeface="Bookman Old Style" pitchFamily="18" charset="0"/>
                <a:cs typeface="Times New Roman"/>
              </a:rPr>
              <a:t> </a:t>
            </a:r>
            <a:r>
              <a:rPr lang="en-US" sz="3000" spc="-21" dirty="0" smtClean="0">
                <a:latin typeface="Bookman Old Style" pitchFamily="18" charset="0"/>
                <a:cs typeface="Verdana"/>
              </a:rPr>
              <a:t>&amp;</a:t>
            </a:r>
            <a:r>
              <a:rPr lang="en-US" sz="3000" spc="245" dirty="0" smtClean="0">
                <a:latin typeface="Bookman Old Style" pitchFamily="18" charset="0"/>
                <a:cs typeface="Times New Roman"/>
              </a:rPr>
              <a:t> </a:t>
            </a:r>
            <a:r>
              <a:rPr lang="en-US" sz="3000" spc="-15" dirty="0" smtClean="0">
                <a:latin typeface="Bookman Old Style" pitchFamily="18" charset="0"/>
                <a:cs typeface="Verdana"/>
              </a:rPr>
              <a:t>evaluation</a:t>
            </a:r>
            <a:endParaRPr lang="en-US" sz="3000" dirty="0" smtClean="0">
              <a:latin typeface="Bookman Old Style" pitchFamily="18" charset="0"/>
              <a:cs typeface="Verdana"/>
            </a:endParaRPr>
          </a:p>
          <a:p>
            <a:pPr marL="11113" algn="just"/>
            <a:endParaRPr lang="en-US" dirty="0" smtClean="0">
              <a:latin typeface="Verdana" pitchFamily="34" charset="0"/>
            </a:endParaRPr>
          </a:p>
          <a:p>
            <a:pPr marL="11113">
              <a:lnSpc>
                <a:spcPct val="101000"/>
              </a:lnSpc>
            </a:pPr>
            <a:endParaRPr lang="en-US" dirty="0" smtClean="0">
              <a:latin typeface="Verdana" pitchFamily="34" charset="0"/>
            </a:endParaRPr>
          </a:p>
          <a:p>
            <a:pPr marL="11113">
              <a:lnSpc>
                <a:spcPct val="101000"/>
              </a:lnSpc>
            </a:pPr>
            <a:endParaRPr lang="en-US" dirty="0" smtClean="0">
              <a:latin typeface="Verdana" pitchFamily="34" charset="0"/>
            </a:endParaRPr>
          </a:p>
          <a:p>
            <a:endParaRPr lang="en-US" dirty="0"/>
          </a:p>
        </p:txBody>
      </p:sp>
      <p:pic>
        <p:nvPicPr>
          <p:cNvPr id="4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381000"/>
            <a:ext cx="1631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19800" cy="1143000"/>
          </a:xfrm>
        </p:spPr>
        <p:txBody>
          <a:bodyPr>
            <a:normAutofit/>
          </a:bodyPr>
          <a:lstStyle/>
          <a:p>
            <a:r>
              <a:rPr lang="en-US" sz="4000" b="1" spc="-30" dirty="0" smtClean="0">
                <a:latin typeface="+mn-lt"/>
              </a:rPr>
              <a:t>HC</a:t>
            </a:r>
            <a:r>
              <a:rPr lang="en-US" sz="4000" b="1" spc="-15" dirty="0" smtClean="0">
                <a:latin typeface="+mn-lt"/>
              </a:rPr>
              <a:t>I</a:t>
            </a:r>
            <a:r>
              <a:rPr lang="en-US" sz="4000" b="1" spc="325" dirty="0" smtClean="0">
                <a:latin typeface="+mn-lt"/>
                <a:cs typeface="Times New Roman"/>
              </a:rPr>
              <a:t> </a:t>
            </a:r>
            <a:r>
              <a:rPr lang="en-US" sz="4000" b="1" spc="-25" dirty="0" smtClean="0">
                <a:latin typeface="+mn-lt"/>
              </a:rPr>
              <a:t>Goals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 marL="239713">
              <a:lnSpc>
                <a:spcPct val="150000"/>
              </a:lnSpc>
              <a:spcBef>
                <a:spcPts val="1000"/>
              </a:spcBef>
              <a:buFont typeface="Wingdings" pitchFamily="2" charset="2"/>
              <a:buChar char="q"/>
              <a:tabLst>
                <a:tab pos="2524125" algn="l"/>
                <a:tab pos="3798888" algn="l"/>
                <a:tab pos="5383213" algn="l"/>
                <a:tab pos="6883400" algn="l"/>
              </a:tabLst>
            </a:pPr>
            <a:r>
              <a:rPr lang="en-US" sz="2800" dirty="0" smtClean="0">
                <a:latin typeface="Bookman Old Style" pitchFamily="18" charset="0"/>
              </a:rPr>
              <a:t> HCI develop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or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improve</a:t>
            </a:r>
          </a:p>
          <a:p>
            <a:pPr marL="925513" lvl="1" indent="-227013">
              <a:lnSpc>
                <a:spcPct val="150000"/>
              </a:lnSpc>
              <a:spcBef>
                <a:spcPts val="38"/>
              </a:spcBef>
              <a:buFont typeface="Wingdings" pitchFamily="2" charset="2"/>
              <a:buChar char=""/>
              <a:tabLst>
                <a:tab pos="2524125" algn="l"/>
                <a:tab pos="3798888" algn="l"/>
                <a:tab pos="5383213" algn="l"/>
                <a:tab pos="6883400" algn="l"/>
              </a:tabLst>
            </a:pPr>
            <a:r>
              <a:rPr lang="en-US" dirty="0" smtClean="0">
                <a:latin typeface="Bookman Old Style" pitchFamily="18" charset="0"/>
              </a:rPr>
              <a:t>Safety</a:t>
            </a:r>
          </a:p>
          <a:p>
            <a:pPr marL="925513" lvl="1" indent="-227013">
              <a:lnSpc>
                <a:spcPct val="150000"/>
              </a:lnSpc>
              <a:spcBef>
                <a:spcPts val="38"/>
              </a:spcBef>
              <a:buFont typeface="Wingdings" pitchFamily="2" charset="2"/>
              <a:buChar char=""/>
              <a:tabLst>
                <a:tab pos="2524125" algn="l"/>
                <a:tab pos="3798888" algn="l"/>
                <a:tab pos="5383213" algn="l"/>
                <a:tab pos="6883400" algn="l"/>
              </a:tabLst>
            </a:pPr>
            <a:r>
              <a:rPr lang="en-US" dirty="0" smtClean="0">
                <a:latin typeface="Bookman Old Style" pitchFamily="18" charset="0"/>
              </a:rPr>
              <a:t>Utility</a:t>
            </a:r>
          </a:p>
          <a:p>
            <a:pPr marL="925513" lvl="1" indent="-227013">
              <a:lnSpc>
                <a:spcPct val="150000"/>
              </a:lnSpc>
              <a:spcBef>
                <a:spcPts val="38"/>
              </a:spcBef>
              <a:buFont typeface="Wingdings" pitchFamily="2" charset="2"/>
              <a:buChar char=""/>
              <a:tabLst>
                <a:tab pos="2524125" algn="l"/>
                <a:tab pos="3798888" algn="l"/>
                <a:tab pos="5383213" algn="l"/>
                <a:tab pos="6883400" algn="l"/>
              </a:tabLst>
            </a:pPr>
            <a:r>
              <a:rPr lang="en-US" dirty="0" smtClean="0">
                <a:latin typeface="Bookman Old Style" pitchFamily="18" charset="0"/>
              </a:rPr>
              <a:t>Effectiveness</a:t>
            </a:r>
          </a:p>
          <a:p>
            <a:pPr marL="925513" lvl="1" indent="-227013">
              <a:lnSpc>
                <a:spcPct val="150000"/>
              </a:lnSpc>
              <a:spcBef>
                <a:spcPts val="38"/>
              </a:spcBef>
              <a:buFont typeface="Wingdings" pitchFamily="2" charset="2"/>
              <a:buChar char=""/>
              <a:tabLst>
                <a:tab pos="2524125" algn="l"/>
                <a:tab pos="3798888" algn="l"/>
                <a:tab pos="5383213" algn="l"/>
                <a:tab pos="6883400" algn="l"/>
              </a:tabLst>
            </a:pPr>
            <a:r>
              <a:rPr lang="en-US" dirty="0" smtClean="0">
                <a:latin typeface="Bookman Old Style" pitchFamily="18" charset="0"/>
              </a:rPr>
              <a:t>Efficiency</a:t>
            </a:r>
          </a:p>
          <a:p>
            <a:pPr marL="925513" lvl="1" indent="-227013">
              <a:lnSpc>
                <a:spcPct val="150000"/>
              </a:lnSpc>
              <a:spcBef>
                <a:spcPts val="38"/>
              </a:spcBef>
              <a:buFont typeface="Wingdings" pitchFamily="2" charset="2"/>
              <a:buChar char=""/>
              <a:tabLst>
                <a:tab pos="2524125" algn="l"/>
                <a:tab pos="3798888" algn="l"/>
                <a:tab pos="5383213" algn="l"/>
                <a:tab pos="6883400" algn="l"/>
              </a:tabLst>
            </a:pPr>
            <a:r>
              <a:rPr lang="en-US" dirty="0" smtClean="0">
                <a:latin typeface="Bookman Old Style" pitchFamily="18" charset="0"/>
              </a:rPr>
              <a:t>Usability</a:t>
            </a:r>
          </a:p>
          <a:p>
            <a:pPr marL="925513" lvl="1" indent="-227013">
              <a:lnSpc>
                <a:spcPct val="150000"/>
              </a:lnSpc>
              <a:spcBef>
                <a:spcPts val="38"/>
              </a:spcBef>
              <a:buFont typeface="Wingdings" pitchFamily="2" charset="2"/>
              <a:buChar char=""/>
              <a:tabLst>
                <a:tab pos="2524125" algn="l"/>
                <a:tab pos="3798888" algn="l"/>
                <a:tab pos="5383213" algn="l"/>
                <a:tab pos="6883400" algn="l"/>
              </a:tabLst>
            </a:pPr>
            <a:r>
              <a:rPr lang="en-US" dirty="0" smtClean="0">
                <a:latin typeface="Bookman Old Style" pitchFamily="18" charset="0"/>
              </a:rPr>
              <a:t>Appeal</a:t>
            </a:r>
          </a:p>
          <a:p>
            <a:pPr marL="239713">
              <a:spcBef>
                <a:spcPts val="38"/>
              </a:spcBef>
              <a:buNone/>
              <a:tabLst>
                <a:tab pos="2524125" algn="l"/>
                <a:tab pos="3798888" algn="l"/>
                <a:tab pos="5383213" algn="l"/>
                <a:tab pos="6883400" algn="l"/>
              </a:tabLst>
            </a:pPr>
            <a:endParaRPr lang="en-US" sz="2400" dirty="0" smtClean="0">
              <a:latin typeface="Verdana" pitchFamily="34" charset="0"/>
            </a:endParaRPr>
          </a:p>
          <a:p>
            <a:endParaRPr lang="en-US" dirty="0"/>
          </a:p>
        </p:txBody>
      </p:sp>
      <p:pic>
        <p:nvPicPr>
          <p:cNvPr id="4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381000"/>
            <a:ext cx="1631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5867400" cy="1143000"/>
          </a:xfrm>
        </p:spPr>
        <p:txBody>
          <a:bodyPr rtlCol="0">
            <a:normAutofit fontScale="90000"/>
          </a:bodyPr>
          <a:lstStyle/>
          <a:p>
            <a:pPr marL="11131" defTabSz="914238">
              <a:spcBef>
                <a:spcPts val="0"/>
              </a:spcBef>
              <a:defRPr/>
            </a:pPr>
            <a:r>
              <a:rPr sz="3600" b="1" spc="-26" dirty="0">
                <a:latin typeface="+mn-lt"/>
              </a:rPr>
              <a:t>Goo</a:t>
            </a:r>
            <a:r>
              <a:rPr sz="3600" b="1" spc="-18" dirty="0">
                <a:latin typeface="+mn-lt"/>
              </a:rPr>
              <a:t>d</a:t>
            </a:r>
            <a:r>
              <a:rPr sz="3600" b="1" spc="294" dirty="0">
                <a:latin typeface="+mn-lt"/>
                <a:cs typeface="Times New Roman"/>
              </a:rPr>
              <a:t> </a:t>
            </a:r>
            <a:r>
              <a:rPr sz="3600" b="1" spc="-18" dirty="0">
                <a:latin typeface="+mn-lt"/>
              </a:rPr>
              <a:t>and</a:t>
            </a:r>
            <a:r>
              <a:rPr sz="3600" b="1" spc="285" dirty="0">
                <a:latin typeface="+mn-lt"/>
                <a:cs typeface="Times New Roman"/>
              </a:rPr>
              <a:t> </a:t>
            </a:r>
            <a:r>
              <a:rPr sz="3600" b="1" spc="-18" dirty="0">
                <a:latin typeface="+mn-lt"/>
              </a:rPr>
              <a:t>Poor</a:t>
            </a:r>
            <a:r>
              <a:rPr sz="3600" b="1" spc="289" dirty="0">
                <a:latin typeface="+mn-lt"/>
                <a:cs typeface="Times New Roman"/>
              </a:rPr>
              <a:t> </a:t>
            </a:r>
            <a:r>
              <a:rPr sz="3600" b="1" spc="-18" dirty="0">
                <a:latin typeface="+mn-lt"/>
              </a:rPr>
              <a:t>Design</a:t>
            </a:r>
            <a:r>
              <a:rPr sz="3600" b="1" spc="276" dirty="0">
                <a:latin typeface="+mn-lt"/>
                <a:cs typeface="Times New Roman"/>
              </a:rPr>
              <a:t> </a:t>
            </a:r>
            <a:r>
              <a:rPr sz="3600" b="1" spc="-22" dirty="0">
                <a:latin typeface="+mn-lt"/>
              </a:rPr>
              <a:t>Examples</a:t>
            </a:r>
          </a:p>
        </p:txBody>
      </p:sp>
      <p:sp>
        <p:nvSpPr>
          <p:cNvPr id="21511" name="object 4"/>
          <p:cNvSpPr>
            <a:spLocks noChangeArrowheads="1"/>
          </p:cNvSpPr>
          <p:nvPr/>
        </p:nvSpPr>
        <p:spPr bwMode="auto">
          <a:xfrm>
            <a:off x="613582" y="1524000"/>
            <a:ext cx="3653618" cy="456672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" name="object 5"/>
          <p:cNvSpPr txBox="1"/>
          <p:nvPr/>
        </p:nvSpPr>
        <p:spPr>
          <a:xfrm>
            <a:off x="4495800" y="1524000"/>
            <a:ext cx="3433254" cy="984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291621" indent="-280491">
              <a:buFont typeface="Wingdings"/>
              <a:buChar char=""/>
              <a:tabLst>
                <a:tab pos="291621" algn="l"/>
              </a:tabLst>
              <a:defRPr/>
            </a:pPr>
            <a:r>
              <a:rPr sz="2100" spc="-13" dirty="0">
                <a:latin typeface="Bookman Old Style" pitchFamily="18" charset="0"/>
                <a:cs typeface="Verdana"/>
              </a:rPr>
              <a:t>Inside</a:t>
            </a:r>
            <a:r>
              <a:rPr sz="2100" spc="210" dirty="0">
                <a:latin typeface="Bookman Old Style" pitchFamily="18" charset="0"/>
                <a:cs typeface="Times New Roman"/>
              </a:rPr>
              <a:t> </a:t>
            </a:r>
            <a:r>
              <a:rPr sz="2100" spc="-13" dirty="0">
                <a:latin typeface="Bookman Old Style" pitchFamily="18" charset="0"/>
                <a:cs typeface="Verdana"/>
              </a:rPr>
              <a:t>a</a:t>
            </a:r>
            <a:r>
              <a:rPr sz="2100" spc="215" dirty="0">
                <a:latin typeface="Bookman Old Style" pitchFamily="18" charset="0"/>
                <a:cs typeface="Times New Roman"/>
              </a:rPr>
              <a:t> </a:t>
            </a:r>
            <a:r>
              <a:rPr sz="2100" spc="-4">
                <a:latin typeface="Bookman Old Style" pitchFamily="18" charset="0"/>
                <a:cs typeface="Verdana"/>
              </a:rPr>
              <a:t>lif</a:t>
            </a:r>
            <a:r>
              <a:rPr sz="2100">
                <a:latin typeface="Bookman Old Style" pitchFamily="18" charset="0"/>
                <a:cs typeface="Verdana"/>
              </a:rPr>
              <a:t>t</a:t>
            </a:r>
            <a:r>
              <a:rPr sz="2100" spc="219">
                <a:latin typeface="Bookman Old Style" pitchFamily="18" charset="0"/>
                <a:cs typeface="Times New Roman"/>
              </a:rPr>
              <a:t> </a:t>
            </a:r>
            <a:r>
              <a:rPr lang="en-US" sz="2100" spc="-4" dirty="0">
                <a:latin typeface="Bookman Old Style" pitchFamily="18" charset="0"/>
                <a:cs typeface="Verdana"/>
              </a:rPr>
              <a:t>control</a:t>
            </a:r>
            <a:endParaRPr sz="2100" spc="-4">
              <a:latin typeface="Bookman Old Style" pitchFamily="18" charset="0"/>
              <a:cs typeface="Verdana"/>
            </a:endParaRPr>
          </a:p>
          <a:p>
            <a:pPr>
              <a:spcBef>
                <a:spcPts val="17"/>
              </a:spcBef>
              <a:defRPr/>
            </a:pPr>
            <a:endParaRPr sz="2200">
              <a:latin typeface="Bookman Old Style" pitchFamily="18" charset="0"/>
              <a:cs typeface="Times New Roman"/>
            </a:endParaRPr>
          </a:p>
          <a:p>
            <a:pPr marL="11131">
              <a:defRPr/>
            </a:pPr>
            <a:r>
              <a:rPr lang="en-US" sz="2100" b="1" spc="-4" dirty="0" smtClean="0">
                <a:solidFill>
                  <a:srgbClr val="00FF00"/>
                </a:solidFill>
                <a:latin typeface="Bookman Old Style" pitchFamily="18" charset="0"/>
                <a:cs typeface="Verdana"/>
              </a:rPr>
              <a:t>       </a:t>
            </a:r>
            <a:r>
              <a:rPr sz="2100" b="1" spc="-4" smtClean="0">
                <a:solidFill>
                  <a:srgbClr val="C00000"/>
                </a:solidFill>
                <a:latin typeface="Bookman Old Style" pitchFamily="18" charset="0"/>
                <a:cs typeface="Verdana"/>
              </a:rPr>
              <a:t>An</a:t>
            </a:r>
            <a:r>
              <a:rPr sz="2100" b="1" smtClean="0">
                <a:solidFill>
                  <a:srgbClr val="C00000"/>
                </a:solidFill>
                <a:latin typeface="Bookman Old Style" pitchFamily="18" charset="0"/>
                <a:cs typeface="Verdana"/>
              </a:rPr>
              <a:t>y</a:t>
            </a:r>
            <a:r>
              <a:rPr sz="2100" b="1" spc="188" smtClean="0">
                <a:solidFill>
                  <a:srgbClr val="C00000"/>
                </a:solidFill>
                <a:latin typeface="Bookman Old Style" pitchFamily="18" charset="0"/>
                <a:cs typeface="Times New Roman"/>
              </a:rPr>
              <a:t> </a:t>
            </a:r>
            <a:r>
              <a:rPr sz="2100" b="1" spc="-22" dirty="0">
                <a:solidFill>
                  <a:srgbClr val="C00000"/>
                </a:solidFill>
                <a:latin typeface="Bookman Old Style" pitchFamily="18" charset="0"/>
                <a:cs typeface="Verdana"/>
              </a:rPr>
              <a:t>problems?</a:t>
            </a:r>
            <a:endParaRPr sz="2100">
              <a:solidFill>
                <a:srgbClr val="C00000"/>
              </a:solidFill>
              <a:latin typeface="Bookman Old Style" pitchFamily="18" charset="0"/>
              <a:cs typeface="Verdana"/>
            </a:endParaRPr>
          </a:p>
        </p:txBody>
      </p:sp>
      <p:pic>
        <p:nvPicPr>
          <p:cNvPr id="11" name="Picture 4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228600"/>
            <a:ext cx="1631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</p:spPr>
        <p:txBody>
          <a:bodyPr rtlCol="0">
            <a:normAutofit/>
          </a:bodyPr>
          <a:lstStyle/>
          <a:p>
            <a:pPr marL="11131" defTabSz="914238">
              <a:spcBef>
                <a:spcPts val="0"/>
              </a:spcBef>
              <a:defRPr/>
            </a:pPr>
            <a:r>
              <a:rPr sz="3600" b="1" spc="-26" dirty="0">
                <a:latin typeface="+mn-lt"/>
              </a:rPr>
              <a:t>Goo</a:t>
            </a:r>
            <a:r>
              <a:rPr sz="3600" b="1" spc="-18" dirty="0">
                <a:latin typeface="+mn-lt"/>
              </a:rPr>
              <a:t>d</a:t>
            </a:r>
            <a:r>
              <a:rPr sz="3600" b="1" spc="294" dirty="0">
                <a:latin typeface="+mn-lt"/>
                <a:cs typeface="Times New Roman"/>
              </a:rPr>
              <a:t> </a:t>
            </a:r>
            <a:r>
              <a:rPr sz="3600" b="1" spc="-18" dirty="0">
                <a:latin typeface="+mn-lt"/>
              </a:rPr>
              <a:t>and</a:t>
            </a:r>
            <a:r>
              <a:rPr sz="3600" b="1" spc="285" dirty="0">
                <a:latin typeface="+mn-lt"/>
                <a:cs typeface="Times New Roman"/>
              </a:rPr>
              <a:t> </a:t>
            </a:r>
            <a:r>
              <a:rPr sz="3600" b="1" spc="-18" dirty="0">
                <a:latin typeface="+mn-lt"/>
              </a:rPr>
              <a:t>Poor</a:t>
            </a:r>
            <a:r>
              <a:rPr sz="3600" b="1" spc="289" dirty="0">
                <a:latin typeface="+mn-lt"/>
                <a:cs typeface="Times New Roman"/>
              </a:rPr>
              <a:t> </a:t>
            </a:r>
            <a:r>
              <a:rPr sz="3600" b="1" spc="-18" dirty="0">
                <a:latin typeface="+mn-lt"/>
              </a:rPr>
              <a:t>Design</a:t>
            </a:r>
            <a:r>
              <a:rPr sz="3600" b="1" spc="276" dirty="0">
                <a:latin typeface="+mn-lt"/>
                <a:cs typeface="Times New Roman"/>
              </a:rPr>
              <a:t> </a:t>
            </a:r>
            <a:r>
              <a:rPr sz="3600" b="1" spc="-22" dirty="0">
                <a:latin typeface="+mn-lt"/>
              </a:rPr>
              <a:t>Examples</a:t>
            </a:r>
          </a:p>
        </p:txBody>
      </p:sp>
      <p:sp>
        <p:nvSpPr>
          <p:cNvPr id="19462" name="object 3"/>
          <p:cNvSpPr>
            <a:spLocks/>
          </p:cNvSpPr>
          <p:nvPr/>
        </p:nvSpPr>
        <p:spPr bwMode="auto">
          <a:xfrm>
            <a:off x="635302" y="1202022"/>
            <a:ext cx="7870682" cy="0"/>
          </a:xfrm>
          <a:custGeom>
            <a:avLst/>
            <a:gdLst>
              <a:gd name="T0" fmla="*/ 0 w 9203690"/>
              <a:gd name="T1" fmla="*/ 9205333 w 9203690"/>
              <a:gd name="T2" fmla="*/ 0 60000 65536"/>
              <a:gd name="T3" fmla="*/ 0 60000 65536"/>
              <a:gd name="T4" fmla="*/ 0 w 9203690"/>
              <a:gd name="T5" fmla="*/ 9203690 w 9203690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9203690">
                <a:moveTo>
                  <a:pt x="0" y="0"/>
                </a:moveTo>
                <a:lnTo>
                  <a:pt x="9203435" y="0"/>
                </a:lnTo>
              </a:path>
            </a:pathLst>
          </a:custGeom>
          <a:noFill/>
          <a:ln w="29463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object 4"/>
          <p:cNvSpPr txBox="1"/>
          <p:nvPr/>
        </p:nvSpPr>
        <p:spPr>
          <a:xfrm>
            <a:off x="601365" y="1252405"/>
            <a:ext cx="671383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211480" indent="-200350">
              <a:buFont typeface="Wingdings"/>
              <a:buChar char=""/>
              <a:tabLst>
                <a:tab pos="211480" algn="l"/>
              </a:tabLst>
              <a:defRPr/>
            </a:pPr>
            <a:r>
              <a:rPr sz="2800" spc="-4" dirty="0">
                <a:latin typeface="Bookman Old Style" pitchFamily="18" charset="0"/>
                <a:cs typeface="Verdana"/>
              </a:rPr>
              <a:t>Thi</a:t>
            </a:r>
            <a:r>
              <a:rPr sz="2800" dirty="0">
                <a:latin typeface="Bookman Old Style" pitchFamily="18" charset="0"/>
                <a:cs typeface="Verdana"/>
              </a:rPr>
              <a:t>s</a:t>
            </a:r>
            <a:r>
              <a:rPr sz="2800" spc="219" dirty="0">
                <a:latin typeface="Bookman Old Style" pitchFamily="18" charset="0"/>
                <a:cs typeface="Times New Roman"/>
              </a:rPr>
              <a:t> </a:t>
            </a:r>
            <a:r>
              <a:rPr sz="2800" spc="-4" dirty="0">
                <a:latin typeface="Bookman Old Style" pitchFamily="18" charset="0"/>
                <a:cs typeface="Verdana"/>
              </a:rPr>
              <a:t>i</a:t>
            </a:r>
            <a:r>
              <a:rPr sz="2800" dirty="0">
                <a:latin typeface="Bookman Old Style" pitchFamily="18" charset="0"/>
                <a:cs typeface="Verdana"/>
              </a:rPr>
              <a:t>s</a:t>
            </a:r>
            <a:r>
              <a:rPr sz="2800" spc="215" dirty="0">
                <a:latin typeface="Bookman Old Style" pitchFamily="18" charset="0"/>
                <a:cs typeface="Times New Roman"/>
              </a:rPr>
              <a:t> </a:t>
            </a:r>
            <a:r>
              <a:rPr sz="2800" spc="-13" dirty="0">
                <a:latin typeface="Bookman Old Style" pitchFamily="18" charset="0"/>
                <a:cs typeface="Verdana"/>
              </a:rPr>
              <a:t>a</a:t>
            </a:r>
            <a:r>
              <a:rPr sz="2800" spc="215" dirty="0">
                <a:latin typeface="Bookman Old Style" pitchFamily="18" charset="0"/>
                <a:cs typeface="Times New Roman"/>
              </a:rPr>
              <a:t> </a:t>
            </a:r>
            <a:r>
              <a:rPr sz="2800" spc="-18">
                <a:latin typeface="Bookman Old Style" pitchFamily="18" charset="0"/>
                <a:cs typeface="Verdana"/>
              </a:rPr>
              <a:t>lam</a:t>
            </a:r>
            <a:r>
              <a:rPr sz="2800" spc="-13">
                <a:latin typeface="Bookman Old Style" pitchFamily="18" charset="0"/>
                <a:cs typeface="Verdana"/>
              </a:rPr>
              <a:t>p</a:t>
            </a:r>
            <a:r>
              <a:rPr sz="2800" spc="219">
                <a:latin typeface="Bookman Old Style" pitchFamily="18" charset="0"/>
                <a:cs typeface="Times New Roman"/>
              </a:rPr>
              <a:t> </a:t>
            </a:r>
            <a:r>
              <a:rPr sz="2800" smtClean="0">
                <a:latin typeface="Bookman Old Style" pitchFamily="18" charset="0"/>
                <a:cs typeface="Verdana"/>
              </a:rPr>
              <a:t>switch</a:t>
            </a:r>
            <a:endParaRPr sz="2800">
              <a:latin typeface="Bookman Old Style" pitchFamily="18" charset="0"/>
              <a:cs typeface="Verdana"/>
            </a:endParaRPr>
          </a:p>
        </p:txBody>
      </p:sp>
      <p:sp>
        <p:nvSpPr>
          <p:cNvPr id="19464" name="object 5"/>
          <p:cNvSpPr>
            <a:spLocks noChangeArrowheads="1"/>
          </p:cNvSpPr>
          <p:nvPr/>
        </p:nvSpPr>
        <p:spPr bwMode="auto">
          <a:xfrm>
            <a:off x="2667000" y="1752600"/>
            <a:ext cx="4114800" cy="28956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19200" y="4800600"/>
            <a:ext cx="7162800" cy="1954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9756" indent="2837154">
              <a:lnSpc>
                <a:spcPct val="101000"/>
              </a:lnSpc>
            </a:pPr>
            <a:r>
              <a:rPr lang="en-US" sz="2800" dirty="0" smtClean="0">
                <a:latin typeface="Bookman Old Style" pitchFamily="18" charset="0"/>
              </a:rPr>
              <a:t>There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are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3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modes: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“I”,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“O”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and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“II”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correspond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to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Low,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Off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and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High,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Bookman Old Style" pitchFamily="18" charset="0"/>
              </a:rPr>
              <a:t>respective</a:t>
            </a:r>
          </a:p>
          <a:p>
            <a:pPr marL="169756" indent="2837154">
              <a:lnSpc>
                <a:spcPct val="101000"/>
              </a:lnSpc>
            </a:pPr>
            <a:r>
              <a:rPr lang="en-US" b="1" dirty="0" smtClean="0">
                <a:solidFill>
                  <a:srgbClr val="C00000"/>
                </a:solidFill>
                <a:latin typeface="Verdana" pitchFamily="34" charset="0"/>
              </a:rPr>
              <a:t>Is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Verdana" pitchFamily="34" charset="0"/>
              </a:rPr>
              <a:t>it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Verdana" pitchFamily="34" charset="0"/>
              </a:rPr>
              <a:t>good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Verdana" pitchFamily="34" charset="0"/>
              </a:rPr>
              <a:t>design?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Verdana" pitchFamily="34" charset="0"/>
              </a:rPr>
              <a:t>Why?</a:t>
            </a:r>
            <a:endParaRPr lang="en-US" dirty="0" smtClean="0">
              <a:solidFill>
                <a:srgbClr val="C00000"/>
              </a:solidFill>
              <a:latin typeface="Verdana" pitchFamily="34" charset="0"/>
            </a:endParaRPr>
          </a:p>
          <a:p>
            <a:endParaRPr lang="en-US" dirty="0"/>
          </a:p>
        </p:txBody>
      </p:sp>
      <p:pic>
        <p:nvPicPr>
          <p:cNvPr id="7" name="Picture 4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3450" y="228600"/>
            <a:ext cx="1631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319</Words>
  <Application>Microsoft Office PowerPoint</Application>
  <PresentationFormat>On-screen Show (4:3)</PresentationFormat>
  <Paragraphs>59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Introduction to Human Computer Interaction </vt:lpstr>
      <vt:lpstr>0BHuman Computer Interaction: An Overview</vt:lpstr>
      <vt:lpstr>What is HCI?</vt:lpstr>
      <vt:lpstr>What is HCI?</vt:lpstr>
      <vt:lpstr>Why HCI?</vt:lpstr>
      <vt:lpstr>HCI Scope</vt:lpstr>
      <vt:lpstr>HCI Goals</vt:lpstr>
      <vt:lpstr>Good and Poor Design Examples</vt:lpstr>
      <vt:lpstr>Good and Poor Design Examples</vt:lpstr>
      <vt:lpstr>Good and Poor Design Examples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vishalc</dc:creator>
  <cp:lastModifiedBy>Vaidehi Banerjee</cp:lastModifiedBy>
  <cp:revision>19</cp:revision>
  <dcterms:created xsi:type="dcterms:W3CDTF">2018-12-26T03:46:02Z</dcterms:created>
  <dcterms:modified xsi:type="dcterms:W3CDTF">2019-01-16T12:57:52Z</dcterms:modified>
</cp:coreProperties>
</file>