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sldIdLst>
    <p:sldId id="257" r:id="rId2"/>
    <p:sldId id="258" r:id="rId3"/>
    <p:sldId id="259" r:id="rId4"/>
    <p:sldId id="260" r:id="rId5"/>
    <p:sldId id="261" r:id="rId6"/>
    <p:sldId id="262" r:id="rId7"/>
    <p:sldId id="263" r:id="rId8"/>
    <p:sldId id="265" r:id="rId9"/>
    <p:sldId id="278" r:id="rId10"/>
    <p:sldId id="266" r:id="rId11"/>
    <p:sldId id="267" r:id="rId12"/>
    <p:sldId id="268" r:id="rId13"/>
    <p:sldId id="269" r:id="rId14"/>
    <p:sldId id="270" r:id="rId15"/>
    <p:sldId id="271" r:id="rId16"/>
    <p:sldId id="272" r:id="rId17"/>
    <p:sldId id="275" r:id="rId18"/>
    <p:sldId id="276" r:id="rId19"/>
    <p:sldId id="277" r:id="rId20"/>
    <p:sldId id="27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E5777E-4876-44CB-93C9-760B2A1B98F8}" type="datetimeFigureOut">
              <a:rPr lang="en-US" smtClean="0"/>
              <a:pPr/>
              <a:t>1/5/2019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DDFD79-CB7D-4F5F-8E6E-61A3E5FFAB2E}"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B7AC69-9F5D-4A5A-AC7F-CE74BB4D5318}" type="datetime1">
              <a:rPr lang="en-US" smtClean="0"/>
              <a:pPr/>
              <a:t>1/5/2019</a:t>
            </a:fld>
            <a:endParaRPr lang="en-US"/>
          </a:p>
        </p:txBody>
      </p:sp>
      <p:sp>
        <p:nvSpPr>
          <p:cNvPr id="19" name="Footer Placeholder 18"/>
          <p:cNvSpPr>
            <a:spLocks noGrp="1"/>
          </p:cNvSpPr>
          <p:nvPr>
            <p:ph type="ftr" sz="quarter" idx="11"/>
          </p:nvPr>
        </p:nvSpPr>
        <p:spPr/>
        <p:txBody>
          <a:bodyPr/>
          <a:lstStyle/>
          <a:p>
            <a:r>
              <a:rPr lang="en-US" smtClean="0"/>
              <a:t>INTERNATIONAL INSTITUTE OF INFORMATION TECHNOLOGY</a:t>
            </a:r>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3C317D-D0FE-4680-93BE-E68FEE93923B}" type="datetime1">
              <a:rPr lang="en-US" smtClean="0"/>
              <a:pPr/>
              <a:t>1/5/2019</a:t>
            </a:fld>
            <a:endParaRPr lang="en-US"/>
          </a:p>
        </p:txBody>
      </p:sp>
      <p:sp>
        <p:nvSpPr>
          <p:cNvPr id="5" name="Footer Placeholder 4"/>
          <p:cNvSpPr>
            <a:spLocks noGrp="1"/>
          </p:cNvSpPr>
          <p:nvPr>
            <p:ph type="ftr" sz="quarter" idx="11"/>
          </p:nvPr>
        </p:nvSpPr>
        <p:spPr/>
        <p:txBody>
          <a:bodyPr/>
          <a:lstStyle/>
          <a:p>
            <a:r>
              <a:rPr lang="en-US" smtClean="0"/>
              <a:t>INTERNATIONAL INSTITUTE OF INFORMATION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63C0A2-D90E-4306-B864-BE476E57D39D}" type="datetime1">
              <a:rPr lang="en-US" smtClean="0"/>
              <a:pPr/>
              <a:t>1/5/2019</a:t>
            </a:fld>
            <a:endParaRPr lang="en-US"/>
          </a:p>
        </p:txBody>
      </p:sp>
      <p:sp>
        <p:nvSpPr>
          <p:cNvPr id="5" name="Footer Placeholder 4"/>
          <p:cNvSpPr>
            <a:spLocks noGrp="1"/>
          </p:cNvSpPr>
          <p:nvPr>
            <p:ph type="ftr" sz="quarter" idx="11"/>
          </p:nvPr>
        </p:nvSpPr>
        <p:spPr/>
        <p:txBody>
          <a:bodyPr/>
          <a:lstStyle/>
          <a:p>
            <a:r>
              <a:rPr lang="en-US" smtClean="0"/>
              <a:t>INTERNATIONAL INSTITUTE OF INFORMATION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C9C70E-5F82-4B82-87CD-312259804F55}" type="datetime1">
              <a:rPr lang="en-US" smtClean="0"/>
              <a:pPr/>
              <a:t>1/5/2019</a:t>
            </a:fld>
            <a:endParaRPr lang="en-US"/>
          </a:p>
        </p:txBody>
      </p:sp>
      <p:sp>
        <p:nvSpPr>
          <p:cNvPr id="5" name="Footer Placeholder 4"/>
          <p:cNvSpPr>
            <a:spLocks noGrp="1"/>
          </p:cNvSpPr>
          <p:nvPr>
            <p:ph type="ftr" sz="quarter" idx="11"/>
          </p:nvPr>
        </p:nvSpPr>
        <p:spPr/>
        <p:txBody>
          <a:bodyPr/>
          <a:lstStyle/>
          <a:p>
            <a:r>
              <a:rPr lang="en-US" smtClean="0"/>
              <a:t>INTERNATIONAL INSTITUTE OF INFORMATION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8741D48-EA05-4D9A-AB80-1DA1206431C1}" type="datetime1">
              <a:rPr lang="en-US" smtClean="0"/>
              <a:pPr/>
              <a:t>1/5/2019</a:t>
            </a:fld>
            <a:endParaRPr lang="en-US"/>
          </a:p>
        </p:txBody>
      </p:sp>
      <p:sp>
        <p:nvSpPr>
          <p:cNvPr id="5" name="Footer Placeholder 4"/>
          <p:cNvSpPr>
            <a:spLocks noGrp="1"/>
          </p:cNvSpPr>
          <p:nvPr>
            <p:ph type="ftr" sz="quarter" idx="11"/>
          </p:nvPr>
        </p:nvSpPr>
        <p:spPr/>
        <p:txBody>
          <a:bodyPr/>
          <a:lstStyle/>
          <a:p>
            <a:r>
              <a:rPr lang="en-US" smtClean="0"/>
              <a:t>INTERNATIONAL INSTITUTE OF INFORMATION TECHNOLOGY</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BEAF0A-1AD2-40B6-91A7-B36902129B28}" type="datetime1">
              <a:rPr lang="en-US" smtClean="0"/>
              <a:pPr/>
              <a:t>1/5/2019</a:t>
            </a:fld>
            <a:endParaRPr lang="en-US"/>
          </a:p>
        </p:txBody>
      </p:sp>
      <p:sp>
        <p:nvSpPr>
          <p:cNvPr id="6" name="Footer Placeholder 5"/>
          <p:cNvSpPr>
            <a:spLocks noGrp="1"/>
          </p:cNvSpPr>
          <p:nvPr>
            <p:ph type="ftr" sz="quarter" idx="11"/>
          </p:nvPr>
        </p:nvSpPr>
        <p:spPr/>
        <p:txBody>
          <a:bodyPr/>
          <a:lstStyle/>
          <a:p>
            <a:r>
              <a:rPr lang="en-US" smtClean="0"/>
              <a:t>INTERNATIONAL INSTITUTE OF INFORMATION TECHNOLOGY</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3F11D6A-BE03-46A4-8244-AB8A265BA26A}" type="datetime1">
              <a:rPr lang="en-US" smtClean="0"/>
              <a:pPr/>
              <a:t>1/5/2019</a:t>
            </a:fld>
            <a:endParaRPr lang="en-US"/>
          </a:p>
        </p:txBody>
      </p:sp>
      <p:sp>
        <p:nvSpPr>
          <p:cNvPr id="8" name="Footer Placeholder 7"/>
          <p:cNvSpPr>
            <a:spLocks noGrp="1"/>
          </p:cNvSpPr>
          <p:nvPr>
            <p:ph type="ftr" sz="quarter" idx="11"/>
          </p:nvPr>
        </p:nvSpPr>
        <p:spPr/>
        <p:txBody>
          <a:bodyPr/>
          <a:lstStyle/>
          <a:p>
            <a:r>
              <a:rPr lang="en-US" smtClean="0"/>
              <a:t>INTERNATIONAL INSTITUTE OF INFORMATION TECHNOLOGY</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EA00906-03D4-4DED-8083-CBE93964538F}" type="datetime1">
              <a:rPr lang="en-US" smtClean="0"/>
              <a:pPr/>
              <a:t>1/5/2019</a:t>
            </a:fld>
            <a:endParaRPr lang="en-US"/>
          </a:p>
        </p:txBody>
      </p:sp>
      <p:sp>
        <p:nvSpPr>
          <p:cNvPr id="4" name="Footer Placeholder 3"/>
          <p:cNvSpPr>
            <a:spLocks noGrp="1"/>
          </p:cNvSpPr>
          <p:nvPr>
            <p:ph type="ftr" sz="quarter" idx="11"/>
          </p:nvPr>
        </p:nvSpPr>
        <p:spPr/>
        <p:txBody>
          <a:bodyPr/>
          <a:lstStyle/>
          <a:p>
            <a:r>
              <a:rPr lang="en-US" smtClean="0"/>
              <a:t>INTERNATIONAL INSTITUTE OF INFORMATION TECHNOLOGY</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A4B28-2B9E-4D8C-A73F-1C33A5F8523D}" type="datetime1">
              <a:rPr lang="en-US" smtClean="0"/>
              <a:pPr/>
              <a:t>1/5/2019</a:t>
            </a:fld>
            <a:endParaRPr lang="en-US"/>
          </a:p>
        </p:txBody>
      </p:sp>
      <p:sp>
        <p:nvSpPr>
          <p:cNvPr id="3" name="Footer Placeholder 2"/>
          <p:cNvSpPr>
            <a:spLocks noGrp="1"/>
          </p:cNvSpPr>
          <p:nvPr>
            <p:ph type="ftr" sz="quarter" idx="11"/>
          </p:nvPr>
        </p:nvSpPr>
        <p:spPr/>
        <p:txBody>
          <a:bodyPr/>
          <a:lstStyle/>
          <a:p>
            <a:r>
              <a:rPr lang="en-US" smtClean="0"/>
              <a:t>INTERNATIONAL INSTITUTE OF INFORMATION TECHNOLOGY</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A21874-2703-44A7-ABDC-656D8C24821D}" type="datetime1">
              <a:rPr lang="en-US" smtClean="0"/>
              <a:pPr/>
              <a:t>1/5/2019</a:t>
            </a:fld>
            <a:endParaRPr lang="en-US"/>
          </a:p>
        </p:txBody>
      </p:sp>
      <p:sp>
        <p:nvSpPr>
          <p:cNvPr id="6" name="Footer Placeholder 5"/>
          <p:cNvSpPr>
            <a:spLocks noGrp="1"/>
          </p:cNvSpPr>
          <p:nvPr>
            <p:ph type="ftr" sz="quarter" idx="11"/>
          </p:nvPr>
        </p:nvSpPr>
        <p:spPr/>
        <p:txBody>
          <a:bodyPr/>
          <a:lstStyle/>
          <a:p>
            <a:r>
              <a:rPr lang="en-US" smtClean="0"/>
              <a:t>INTERNATIONAL INSTITUTE OF INFORMATION TECHNOLOGY</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F678E1C-1D00-4B9A-ABAF-76C69BBC8CCA}" type="datetime1">
              <a:rPr lang="en-US" smtClean="0"/>
              <a:pPr/>
              <a:t>1/5/2019</a:t>
            </a:fld>
            <a:endParaRPr lang="en-US"/>
          </a:p>
        </p:txBody>
      </p:sp>
      <p:sp>
        <p:nvSpPr>
          <p:cNvPr id="6" name="Footer Placeholder 5"/>
          <p:cNvSpPr>
            <a:spLocks noGrp="1"/>
          </p:cNvSpPr>
          <p:nvPr>
            <p:ph type="ftr" sz="quarter" idx="11"/>
          </p:nvPr>
        </p:nvSpPr>
        <p:spPr/>
        <p:txBody>
          <a:bodyPr/>
          <a:lstStyle/>
          <a:p>
            <a:r>
              <a:rPr lang="en-US" smtClean="0"/>
              <a:t>INTERNATIONAL INSTITUTE OF INFORMATION TECHNOLOGY</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129A677-FDC3-4D9C-806A-25B198CA5925}" type="datetime1">
              <a:rPr lang="en-US" smtClean="0"/>
              <a:pPr/>
              <a:t>1/5/2019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INTERNATIONAL INSTITUTE OF INFORMATION TECHNOLOGY</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hyperlink" Target="mailto:amitk@isquareit.edu.in" TargetMode="External"/><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isquareit.edu.in/"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mailto:info@isquareit.edu.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467600" cy="838200"/>
          </a:xfrm>
        </p:spPr>
        <p:txBody>
          <a:bodyPr>
            <a:noAutofit/>
          </a:bodyPr>
          <a:lstStyle/>
          <a:p>
            <a:pPr algn="ctr"/>
            <a:r>
              <a:rPr lang="en-IN" sz="5400" dirty="0" smtClean="0">
                <a:latin typeface="+mn-lt"/>
                <a:cs typeface="Aharoni" pitchFamily="2" charset="-79"/>
              </a:rPr>
              <a:t/>
            </a:r>
            <a:br>
              <a:rPr lang="en-IN" sz="5400" dirty="0" smtClean="0">
                <a:latin typeface="+mn-lt"/>
                <a:cs typeface="Aharoni" pitchFamily="2" charset="-79"/>
              </a:rPr>
            </a:br>
            <a:r>
              <a:rPr lang="en-IN" sz="5400" dirty="0" smtClean="0">
                <a:latin typeface="+mn-lt"/>
                <a:cs typeface="Aharoni" pitchFamily="2" charset="-79"/>
              </a:rPr>
              <a:t/>
            </a:r>
            <a:br>
              <a:rPr lang="en-IN" sz="5400" dirty="0" smtClean="0">
                <a:latin typeface="+mn-lt"/>
                <a:cs typeface="Aharoni" pitchFamily="2" charset="-79"/>
              </a:rPr>
            </a:br>
            <a:r>
              <a:rPr lang="en-IN" sz="5400" dirty="0" smtClean="0">
                <a:latin typeface="+mn-lt"/>
                <a:cs typeface="Aharoni" pitchFamily="2" charset="-79"/>
              </a:rPr>
              <a:t>POLLUTION</a:t>
            </a:r>
            <a:endParaRPr lang="en-IN" sz="5400" dirty="0">
              <a:latin typeface="+mn-lt"/>
              <a:cs typeface="Aharoni" pitchFamily="2" charset="-79"/>
            </a:endParaRPr>
          </a:p>
        </p:txBody>
      </p:sp>
      <p:sp>
        <p:nvSpPr>
          <p:cNvPr id="3" name="Subtitle 2"/>
          <p:cNvSpPr>
            <a:spLocks noGrp="1"/>
          </p:cNvSpPr>
          <p:nvPr>
            <p:ph type="subTitle" idx="1"/>
          </p:nvPr>
        </p:nvSpPr>
        <p:spPr>
          <a:xfrm>
            <a:off x="0" y="3048000"/>
            <a:ext cx="9144000" cy="3810000"/>
          </a:xfrm>
        </p:spPr>
        <p:txBody>
          <a:bodyPr>
            <a:normAutofit lnSpcReduction="10000"/>
          </a:bodyPr>
          <a:lstStyle/>
          <a:p>
            <a:pPr algn="ctr"/>
            <a:r>
              <a:rPr lang="en-IN" dirty="0" smtClean="0"/>
              <a:t>Prof. </a:t>
            </a:r>
            <a:r>
              <a:rPr lang="en-IN" dirty="0" err="1" smtClean="0"/>
              <a:t>Madhuri</a:t>
            </a:r>
            <a:r>
              <a:rPr lang="en-IN" dirty="0" smtClean="0"/>
              <a:t> Reddy</a:t>
            </a:r>
          </a:p>
          <a:p>
            <a:pPr algn="ctr"/>
            <a:r>
              <a:rPr lang="en-IN" dirty="0" smtClean="0"/>
              <a:t>Assistant Professor</a:t>
            </a:r>
          </a:p>
          <a:p>
            <a:pPr algn="ctr"/>
            <a:r>
              <a:rPr lang="en-IN" dirty="0" smtClean="0"/>
              <a:t>Department of Applied Sciences &amp; Engineering</a:t>
            </a:r>
          </a:p>
          <a:p>
            <a:pPr algn="ctr"/>
            <a:endParaRPr lang="en-IN" sz="2800" i="1" dirty="0" smtClean="0"/>
          </a:p>
          <a:p>
            <a:pPr algn="ctr"/>
            <a:endParaRPr lang="en-IN" sz="2800" i="1" dirty="0" smtClean="0"/>
          </a:p>
          <a:p>
            <a:pPr algn="ctr"/>
            <a:endParaRPr lang="en-IN" sz="2800" i="1" dirty="0" smtClean="0"/>
          </a:p>
          <a:p>
            <a:pPr algn="ctr"/>
            <a:r>
              <a:rPr lang="en-IN" sz="2800" i="1" dirty="0" smtClean="0"/>
              <a:t>Hope Foundation’s </a:t>
            </a:r>
          </a:p>
          <a:p>
            <a:pPr algn="ctr"/>
            <a:r>
              <a:rPr lang="en-IN" sz="2800" i="1" dirty="0" smtClean="0"/>
              <a:t>International Institute of Information Technology, I²IT</a:t>
            </a:r>
          </a:p>
          <a:p>
            <a:pPr algn="ctr"/>
            <a:endParaRPr lang="en-IN" dirty="0"/>
          </a:p>
        </p:txBody>
      </p:sp>
      <p:pic>
        <p:nvPicPr>
          <p:cNvPr id="5" name="Picture 4" descr="logo for title.jpg"/>
          <p:cNvPicPr>
            <a:picLocks noChangeAspect="1"/>
          </p:cNvPicPr>
          <p:nvPr/>
        </p:nvPicPr>
        <p:blipFill>
          <a:blip r:embed="rId2" cstate="print"/>
          <a:stretch>
            <a:fillRect/>
          </a:stretch>
        </p:blipFill>
        <p:spPr>
          <a:xfrm>
            <a:off x="2743200" y="304800"/>
            <a:ext cx="3386667" cy="1524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smtClean="0">
                <a:latin typeface="+mn-lt"/>
              </a:rPr>
              <a:t>Water Pollution</a:t>
            </a:r>
            <a:endParaRPr lang="en-IN" sz="4400" dirty="0">
              <a:latin typeface="+mn-lt"/>
            </a:endParaRPr>
          </a:p>
        </p:txBody>
      </p:sp>
      <p:sp>
        <p:nvSpPr>
          <p:cNvPr id="3" name="Content Placeholder 2"/>
          <p:cNvSpPr>
            <a:spLocks noGrp="1"/>
          </p:cNvSpPr>
          <p:nvPr>
            <p:ph idx="1"/>
          </p:nvPr>
        </p:nvSpPr>
        <p:spPr/>
        <p:txBody>
          <a:bodyPr/>
          <a:lstStyle/>
          <a:p>
            <a:r>
              <a:rPr lang="en-IN" dirty="0" smtClean="0"/>
              <a:t>Water Pollution can be defined as alteration in physical, chemical, or biological characteristics of water through natural or human activities and making it unsuitable for its designated use. </a:t>
            </a:r>
          </a:p>
          <a:p>
            <a:r>
              <a:rPr lang="en-IN" dirty="0" smtClean="0"/>
              <a:t>Fresh Water present on the earth surface is put to many uses. It is used for drinking, domestic and municipal uses, agricultural, irrigation, industries, navigation, recreation. The used water becomes contaminated and is called waste water. </a:t>
            </a:r>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smtClean="0">
                <a:latin typeface="+mn-lt"/>
              </a:rPr>
              <a:t>Causes of Water Pollution</a:t>
            </a:r>
            <a:endParaRPr lang="en-IN" sz="4400" dirty="0">
              <a:latin typeface="+mn-lt"/>
            </a:endParaRPr>
          </a:p>
        </p:txBody>
      </p:sp>
      <p:sp>
        <p:nvSpPr>
          <p:cNvPr id="3" name="Content Placeholder 2"/>
          <p:cNvSpPr>
            <a:spLocks noGrp="1"/>
          </p:cNvSpPr>
          <p:nvPr>
            <p:ph idx="1"/>
          </p:nvPr>
        </p:nvSpPr>
        <p:spPr/>
        <p:txBody>
          <a:bodyPr>
            <a:normAutofit/>
          </a:bodyPr>
          <a:lstStyle/>
          <a:p>
            <a:r>
              <a:rPr lang="en-IN" dirty="0" smtClean="0"/>
              <a:t>Major sources water pollution ......</a:t>
            </a:r>
          </a:p>
          <a:p>
            <a:r>
              <a:rPr lang="en-IN" dirty="0" smtClean="0"/>
              <a:t>Municipal Waste </a:t>
            </a:r>
          </a:p>
          <a:p>
            <a:r>
              <a:rPr lang="en-IN" dirty="0" smtClean="0"/>
              <a:t>Water Industrial Waste </a:t>
            </a:r>
          </a:p>
          <a:p>
            <a:r>
              <a:rPr lang="en-IN" dirty="0" smtClean="0"/>
              <a:t>Inorganic Pollutants</a:t>
            </a:r>
          </a:p>
          <a:p>
            <a:r>
              <a:rPr lang="en-IN" dirty="0" smtClean="0"/>
              <a:t>Organic Pollutants </a:t>
            </a:r>
          </a:p>
          <a:p>
            <a:r>
              <a:rPr lang="en-IN" dirty="0" smtClean="0"/>
              <a:t>Agricultural Wastes </a:t>
            </a:r>
          </a:p>
          <a:p>
            <a:r>
              <a:rPr lang="en-IN" dirty="0" smtClean="0"/>
              <a:t>Marine Pollution </a:t>
            </a:r>
          </a:p>
          <a:p>
            <a:r>
              <a:rPr lang="en-IN" dirty="0" smtClean="0"/>
              <a:t>Thermal pollution </a:t>
            </a:r>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latin typeface="+mn-lt"/>
              </a:rPr>
              <a:t>How to Avoid Water Pollution</a:t>
            </a:r>
            <a:endParaRPr lang="en-IN" dirty="0">
              <a:latin typeface="+mn-lt"/>
            </a:endParaRPr>
          </a:p>
        </p:txBody>
      </p:sp>
      <p:sp>
        <p:nvSpPr>
          <p:cNvPr id="3" name="Content Placeholder 2"/>
          <p:cNvSpPr>
            <a:spLocks noGrp="1"/>
          </p:cNvSpPr>
          <p:nvPr>
            <p:ph idx="1"/>
          </p:nvPr>
        </p:nvSpPr>
        <p:spPr/>
        <p:txBody>
          <a:bodyPr/>
          <a:lstStyle/>
          <a:p>
            <a:r>
              <a:rPr lang="en-IN" dirty="0" smtClean="0"/>
              <a:t>Rivers should not be used for washing clothes or bathing animals</a:t>
            </a:r>
          </a:p>
          <a:p>
            <a:r>
              <a:rPr lang="en-IN" dirty="0" smtClean="0"/>
              <a:t>Harvesting of Rainwater to meet water requirements.</a:t>
            </a:r>
          </a:p>
          <a:p>
            <a:r>
              <a:rPr lang="en-IN" dirty="0" smtClean="0"/>
              <a:t>Dams &amp; embankments must be created.</a:t>
            </a:r>
          </a:p>
          <a:p>
            <a:r>
              <a:rPr lang="en-IN" dirty="0" smtClean="0"/>
              <a:t>The rivers must not be contaminated.</a:t>
            </a:r>
          </a:p>
          <a:p>
            <a:r>
              <a:rPr lang="en-IN" dirty="0" smtClean="0"/>
              <a:t>Industrial waste water treatment before letting them into water bodies</a:t>
            </a:r>
          </a:p>
          <a:p>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latin typeface="+mn-lt"/>
              </a:rPr>
              <a:t>Noise Pollution</a:t>
            </a:r>
            <a:endParaRPr lang="en-IN" dirty="0">
              <a:latin typeface="+mn-lt"/>
            </a:endParaRPr>
          </a:p>
        </p:txBody>
      </p:sp>
      <p:sp>
        <p:nvSpPr>
          <p:cNvPr id="3" name="Content Placeholder 2"/>
          <p:cNvSpPr>
            <a:spLocks noGrp="1"/>
          </p:cNvSpPr>
          <p:nvPr>
            <p:ph idx="1"/>
          </p:nvPr>
        </p:nvSpPr>
        <p:spPr/>
        <p:txBody>
          <a:bodyPr>
            <a:normAutofit/>
          </a:bodyPr>
          <a:lstStyle/>
          <a:p>
            <a:r>
              <a:rPr lang="en-IN" dirty="0" smtClean="0"/>
              <a:t>Noise can be simply defined as unwanted sound.</a:t>
            </a:r>
          </a:p>
          <a:p>
            <a:endParaRPr lang="en-IN" dirty="0" smtClean="0"/>
          </a:p>
          <a:p>
            <a:r>
              <a:rPr lang="en-IN" dirty="0" smtClean="0"/>
              <a:t>Sound or Noise pollution is defined as the unwanted sound dumped into the atmosphere that leads to health hazardous. </a:t>
            </a:r>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smtClean="0">
                <a:latin typeface="+mn-lt"/>
              </a:rPr>
              <a:t>Causes Of Noise Pollution</a:t>
            </a:r>
            <a:endParaRPr lang="en-IN" sz="4400" b="1" dirty="0">
              <a:latin typeface="+mn-lt"/>
            </a:endParaRPr>
          </a:p>
        </p:txBody>
      </p:sp>
      <p:sp>
        <p:nvSpPr>
          <p:cNvPr id="3" name="Content Placeholder 2"/>
          <p:cNvSpPr>
            <a:spLocks noGrp="1"/>
          </p:cNvSpPr>
          <p:nvPr>
            <p:ph idx="1"/>
          </p:nvPr>
        </p:nvSpPr>
        <p:spPr>
          <a:xfrm>
            <a:off x="457200" y="1828800"/>
            <a:ext cx="8229600" cy="4389120"/>
          </a:xfrm>
        </p:spPr>
        <p:txBody>
          <a:bodyPr/>
          <a:lstStyle/>
          <a:p>
            <a:r>
              <a:rPr lang="en-IN" dirty="0" smtClean="0"/>
              <a:t>Transportation system is the main cause in urban areas. </a:t>
            </a:r>
          </a:p>
          <a:p>
            <a:r>
              <a:rPr lang="en-IN" dirty="0" smtClean="0"/>
              <a:t> Construction of the buildings, highways, due to the usage of air compressors, bulldozers, loaders, dump trucks. </a:t>
            </a:r>
          </a:p>
          <a:p>
            <a:r>
              <a:rPr lang="en-IN" dirty="0" smtClean="0"/>
              <a:t> Industrial noise. </a:t>
            </a:r>
          </a:p>
          <a:p>
            <a:r>
              <a:rPr lang="en-IN" dirty="0" smtClean="0"/>
              <a:t>Loud speakers, plumbing, boilers, generators are the existing noise pollution. </a:t>
            </a:r>
          </a:p>
          <a:p>
            <a:r>
              <a:rPr lang="en-IN" dirty="0" smtClean="0"/>
              <a:t>Social events are also a major causes of sound pollution.</a:t>
            </a:r>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b="1" dirty="0" smtClean="0">
                <a:latin typeface="+mn-lt"/>
              </a:rPr>
              <a:t>Effects Of Noise Pollution</a:t>
            </a:r>
            <a:endParaRPr lang="en-IN" sz="3600" b="1" dirty="0">
              <a:latin typeface="+mn-lt"/>
            </a:endParaRPr>
          </a:p>
        </p:txBody>
      </p:sp>
      <p:sp>
        <p:nvSpPr>
          <p:cNvPr id="3" name="Content Placeholder 2"/>
          <p:cNvSpPr>
            <a:spLocks noGrp="1"/>
          </p:cNvSpPr>
          <p:nvPr>
            <p:ph idx="1"/>
          </p:nvPr>
        </p:nvSpPr>
        <p:spPr/>
        <p:txBody>
          <a:bodyPr/>
          <a:lstStyle/>
          <a:p>
            <a:r>
              <a:rPr lang="en-IN" dirty="0" smtClean="0"/>
              <a:t>High blood pressure, stress related illness, sleep distribution, hearing loss, etc. </a:t>
            </a:r>
          </a:p>
          <a:p>
            <a:r>
              <a:rPr lang="en-IN" dirty="0" smtClean="0"/>
              <a:t> It can also effects on memory loss.</a:t>
            </a:r>
          </a:p>
          <a:p>
            <a:r>
              <a:rPr lang="en-IN" dirty="0" smtClean="0"/>
              <a:t> Noise can effects serious damage to wild animals.</a:t>
            </a:r>
          </a:p>
          <a:p>
            <a:r>
              <a:rPr lang="en-IN" dirty="0" smtClean="0"/>
              <a:t>  The production capacity and growth of plant is affected due to high level noise.</a:t>
            </a:r>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b="1" dirty="0" smtClean="0">
                <a:latin typeface="+mn-lt"/>
              </a:rPr>
              <a:t>Control Of Noise Pollution</a:t>
            </a:r>
            <a:endParaRPr lang="en-IN" sz="3600" b="1" dirty="0">
              <a:latin typeface="+mn-lt"/>
            </a:endParaRPr>
          </a:p>
        </p:txBody>
      </p:sp>
      <p:sp>
        <p:nvSpPr>
          <p:cNvPr id="3" name="Content Placeholder 2"/>
          <p:cNvSpPr>
            <a:spLocks noGrp="1"/>
          </p:cNvSpPr>
          <p:nvPr>
            <p:ph idx="1"/>
          </p:nvPr>
        </p:nvSpPr>
        <p:spPr/>
        <p:txBody>
          <a:bodyPr/>
          <a:lstStyle/>
          <a:p>
            <a:r>
              <a:rPr lang="en-IN" dirty="0" smtClean="0"/>
              <a:t>Planting trees.</a:t>
            </a:r>
          </a:p>
          <a:p>
            <a:r>
              <a:rPr lang="en-IN" dirty="0" smtClean="0"/>
              <a:t> Regular service and tuning automobiles.</a:t>
            </a:r>
          </a:p>
          <a:p>
            <a:r>
              <a:rPr lang="en-IN" dirty="0" smtClean="0"/>
              <a:t> Using sound proof walls, windows, ceilings.</a:t>
            </a:r>
          </a:p>
          <a:p>
            <a:r>
              <a:rPr lang="en-IN" dirty="0" smtClean="0"/>
              <a:t> Using ear plugs and ear muffs.</a:t>
            </a:r>
          </a:p>
          <a:p>
            <a:r>
              <a:rPr lang="en-IN" dirty="0" smtClean="0"/>
              <a:t>Control noise at source by proper choice of equipment, design modification, mounting and proper layout.</a:t>
            </a:r>
          </a:p>
          <a:p>
            <a:r>
              <a:rPr lang="en-IN" dirty="0" smtClean="0"/>
              <a:t>Isolation or use of baffles.</a:t>
            </a:r>
          </a:p>
          <a:p>
            <a:endParaRPr lang="en-IN" dirty="0" smtClean="0"/>
          </a:p>
          <a:p>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smtClean="0">
                <a:latin typeface="+mn-lt"/>
              </a:rPr>
              <a:t>Land Pollution</a:t>
            </a:r>
            <a:endParaRPr lang="en-IN" sz="4400" b="1" dirty="0">
              <a:latin typeface="+mn-lt"/>
            </a:endParaRPr>
          </a:p>
        </p:txBody>
      </p:sp>
      <p:sp>
        <p:nvSpPr>
          <p:cNvPr id="3" name="Content Placeholder 2"/>
          <p:cNvSpPr>
            <a:spLocks noGrp="1"/>
          </p:cNvSpPr>
          <p:nvPr>
            <p:ph idx="1"/>
          </p:nvPr>
        </p:nvSpPr>
        <p:spPr/>
        <p:txBody>
          <a:bodyPr>
            <a:normAutofit/>
          </a:bodyPr>
          <a:lstStyle/>
          <a:p>
            <a:r>
              <a:rPr lang="en-IN" dirty="0" smtClean="0"/>
              <a:t>Land pollution may be understood as the deterioration of the earth’s land surfaces, often directly or indirectly as a result of man’s activities</a:t>
            </a:r>
          </a:p>
          <a:p>
            <a:pPr>
              <a:buNone/>
            </a:pPr>
            <a:r>
              <a:rPr lang="en-IN" b="1" dirty="0" smtClean="0"/>
              <a:t>Causes</a:t>
            </a:r>
          </a:p>
          <a:p>
            <a:pPr>
              <a:buNone/>
            </a:pPr>
            <a:r>
              <a:rPr lang="en-IN" dirty="0" smtClean="0"/>
              <a:t>DEGENERATIVE ACTIONS • </a:t>
            </a:r>
          </a:p>
          <a:p>
            <a:pPr>
              <a:buNone/>
            </a:pPr>
            <a:r>
              <a:rPr lang="en-IN" dirty="0" smtClean="0"/>
              <a:t>   Deforestation, overuse of pesticides and chemical fertilizers, desertification, mining, inefficient and / or inadequate waste treatment, landfill, litter, etc. </a:t>
            </a:r>
            <a:endParaRPr lang="en-IN" b="1"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smtClean="0">
                <a:latin typeface="+mn-lt"/>
              </a:rPr>
              <a:t>Effects of land pollution</a:t>
            </a:r>
            <a:endParaRPr lang="en-IN" sz="4400" b="1" dirty="0">
              <a:latin typeface="+mn-lt"/>
            </a:endParaRPr>
          </a:p>
        </p:txBody>
      </p:sp>
      <p:sp>
        <p:nvSpPr>
          <p:cNvPr id="3" name="Content Placeholder 2"/>
          <p:cNvSpPr>
            <a:spLocks noGrp="1"/>
          </p:cNvSpPr>
          <p:nvPr>
            <p:ph idx="1"/>
          </p:nvPr>
        </p:nvSpPr>
        <p:spPr/>
        <p:txBody>
          <a:bodyPr>
            <a:normAutofit lnSpcReduction="10000"/>
          </a:bodyPr>
          <a:lstStyle/>
          <a:p>
            <a:r>
              <a:rPr lang="en-IN" dirty="0" smtClean="0"/>
              <a:t>Effects On Climate - Land pollutions leads to loss in the forest cover of Earth.</a:t>
            </a:r>
          </a:p>
          <a:p>
            <a:r>
              <a:rPr lang="en-IN" dirty="0" smtClean="0"/>
              <a:t> Extinction Of Species - Species are pushed towards endangerment and extinction primarily by two processes.</a:t>
            </a:r>
          </a:p>
          <a:p>
            <a:r>
              <a:rPr lang="en-IN" dirty="0" smtClean="0"/>
              <a:t>Bio Magnification - Process in which certain non-biodegradable substances go on accumulating in the food-chain</a:t>
            </a:r>
          </a:p>
          <a:p>
            <a:r>
              <a:rPr lang="en-IN" dirty="0" smtClean="0"/>
              <a:t>Effects On Biodiversity -Species extinction and bio magnification lead to </a:t>
            </a:r>
            <a:r>
              <a:rPr lang="en-IN" smtClean="0"/>
              <a:t>overthrow of the  </a:t>
            </a:r>
            <a:r>
              <a:rPr lang="en-IN" dirty="0" smtClean="0"/>
              <a:t>balance of nature very significantly.</a:t>
            </a:r>
          </a:p>
          <a:p>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latin typeface="+mn-lt"/>
              </a:rPr>
              <a:t>How to Prevent land pollution</a:t>
            </a:r>
            <a:endParaRPr lang="en-IN" b="1" dirty="0">
              <a:latin typeface="+mn-lt"/>
            </a:endParaRPr>
          </a:p>
        </p:txBody>
      </p:sp>
      <p:sp>
        <p:nvSpPr>
          <p:cNvPr id="3" name="Content Placeholder 2"/>
          <p:cNvSpPr>
            <a:spLocks noGrp="1"/>
          </p:cNvSpPr>
          <p:nvPr>
            <p:ph idx="1"/>
          </p:nvPr>
        </p:nvSpPr>
        <p:spPr/>
        <p:txBody>
          <a:bodyPr/>
          <a:lstStyle/>
          <a:p>
            <a:r>
              <a:rPr lang="en-IN" dirty="0" smtClean="0"/>
              <a:t>Reduce toxic materials -waste materials that are disposed of should have minimal toxic materials.</a:t>
            </a:r>
          </a:p>
          <a:p>
            <a:r>
              <a:rPr lang="en-IN" dirty="0" smtClean="0"/>
              <a:t>Recycle waste materials so that less land is used for landfill</a:t>
            </a:r>
          </a:p>
          <a:p>
            <a:r>
              <a:rPr lang="en-IN" dirty="0" smtClean="0"/>
              <a:t>Use organics products, especially organic cleaners, pesticides, insecticides and fertilizers.</a:t>
            </a:r>
          </a:p>
          <a:p>
            <a:r>
              <a:rPr lang="en-IN" dirty="0" smtClean="0"/>
              <a:t>Grow more trees so that the fertility of the soil increases</a:t>
            </a:r>
          </a:p>
          <a:p>
            <a:r>
              <a:rPr lang="en-IN" dirty="0" smtClean="0"/>
              <a:t>Proper waste management</a:t>
            </a:r>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dirty="0" smtClean="0">
                <a:latin typeface="+mn-lt"/>
              </a:rPr>
              <a:t>CONTENTS</a:t>
            </a:r>
            <a:endParaRPr lang="en-IN" sz="4400" dirty="0">
              <a:latin typeface="+mn-lt"/>
            </a:endParaRPr>
          </a:p>
        </p:txBody>
      </p:sp>
      <p:sp>
        <p:nvSpPr>
          <p:cNvPr id="3" name="Content Placeholder 2"/>
          <p:cNvSpPr>
            <a:spLocks noGrp="1"/>
          </p:cNvSpPr>
          <p:nvPr>
            <p:ph idx="1"/>
          </p:nvPr>
        </p:nvSpPr>
        <p:spPr/>
        <p:txBody>
          <a:bodyPr/>
          <a:lstStyle/>
          <a:p>
            <a:r>
              <a:rPr lang="en-IN" b="1" dirty="0" smtClean="0"/>
              <a:t>Definition of Pollution.</a:t>
            </a:r>
          </a:p>
          <a:p>
            <a:r>
              <a:rPr lang="en-IN" b="1" dirty="0" smtClean="0"/>
              <a:t>Air Pollution.</a:t>
            </a:r>
          </a:p>
          <a:p>
            <a:r>
              <a:rPr lang="en-IN" b="1" dirty="0" smtClean="0"/>
              <a:t>Water Pollution.</a:t>
            </a:r>
          </a:p>
          <a:p>
            <a:r>
              <a:rPr lang="en-IN" b="1" dirty="0" smtClean="0"/>
              <a:t>Noise Pollution.</a:t>
            </a:r>
          </a:p>
          <a:p>
            <a:r>
              <a:rPr lang="en-IN" b="1" dirty="0" smtClean="0"/>
              <a:t>Land Pollution.</a:t>
            </a:r>
          </a:p>
          <a:p>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90600" y="1219200"/>
            <a:ext cx="7467600" cy="4832092"/>
          </a:xfrm>
          <a:prstGeom prst="rect">
            <a:avLst/>
          </a:prstGeom>
          <a:noFill/>
        </p:spPr>
        <p:txBody>
          <a:bodyPr wrap="square" rtlCol="0">
            <a:spAutoFit/>
          </a:bodyPr>
          <a:lstStyle/>
          <a:p>
            <a:pPr algn="ctr"/>
            <a:r>
              <a:rPr lang="en-IN" sz="2800" dirty="0" smtClean="0">
                <a:latin typeface="Arial Narrow" pitchFamily="34" charset="0"/>
              </a:rPr>
              <a:t>For further details, </a:t>
            </a:r>
            <a:r>
              <a:rPr lang="en-IN" sz="2800" smtClean="0">
                <a:latin typeface="Arial Narrow" pitchFamily="34" charset="0"/>
              </a:rPr>
              <a:t>please contact</a:t>
            </a:r>
            <a:endParaRPr lang="en-IN" sz="2800" dirty="0" smtClean="0">
              <a:latin typeface="Arial Narrow" pitchFamily="34" charset="0"/>
            </a:endParaRPr>
          </a:p>
          <a:p>
            <a:pPr algn="ctr"/>
            <a:r>
              <a:rPr lang="en-IN" sz="2800" dirty="0" err="1" smtClean="0">
                <a:latin typeface="Arial Narrow" pitchFamily="34" charset="0"/>
              </a:rPr>
              <a:t>Madhuri</a:t>
            </a:r>
            <a:r>
              <a:rPr lang="en-IN" sz="2800" dirty="0" smtClean="0">
                <a:latin typeface="Arial Narrow" pitchFamily="34" charset="0"/>
              </a:rPr>
              <a:t> Reddy</a:t>
            </a:r>
          </a:p>
          <a:p>
            <a:pPr algn="ctr"/>
            <a:r>
              <a:rPr lang="en-IN" sz="2800" dirty="0" smtClean="0">
                <a:latin typeface="Arial Narrow" pitchFamily="34" charset="0"/>
                <a:hlinkClick r:id="rId2"/>
              </a:rPr>
              <a:t>madhurir@isquareit.edu.in</a:t>
            </a:r>
            <a:r>
              <a:rPr lang="en-IN" sz="2800" dirty="0" smtClean="0">
                <a:latin typeface="Arial Narrow" pitchFamily="34" charset="0"/>
              </a:rPr>
              <a:t> </a:t>
            </a:r>
          </a:p>
          <a:p>
            <a:pPr algn="ctr"/>
            <a:r>
              <a:rPr lang="en-IN" sz="2800" dirty="0" smtClean="0">
                <a:latin typeface="Arial Narrow" pitchFamily="34" charset="0"/>
              </a:rPr>
              <a:t>Department of Applied Sciences &amp; Engineering</a:t>
            </a:r>
          </a:p>
          <a:p>
            <a:pPr algn="ctr"/>
            <a:endParaRPr lang="en-IN" sz="2800" dirty="0" smtClean="0">
              <a:latin typeface="Arial Narrow" pitchFamily="34" charset="0"/>
            </a:endParaRPr>
          </a:p>
          <a:p>
            <a:pPr algn="ctr"/>
            <a:r>
              <a:rPr lang="en-IN" sz="2800" dirty="0" smtClean="0">
                <a:latin typeface="Arial Narrow" pitchFamily="34" charset="0"/>
              </a:rPr>
              <a:t>Hope Foundation’s</a:t>
            </a:r>
          </a:p>
          <a:p>
            <a:pPr algn="ctr"/>
            <a:r>
              <a:rPr lang="en-IN" sz="2800" dirty="0" smtClean="0">
                <a:latin typeface="Arial Narrow" pitchFamily="34" charset="0"/>
              </a:rPr>
              <a:t> International Institute of Information Technology, I²IT </a:t>
            </a:r>
          </a:p>
          <a:p>
            <a:pPr algn="ctr"/>
            <a:r>
              <a:rPr lang="en-IN" sz="2800" dirty="0" smtClean="0">
                <a:latin typeface="Arial Narrow" pitchFamily="34" charset="0"/>
              </a:rPr>
              <a:t>P-14,Rajiv Gandhi Infotech Park</a:t>
            </a:r>
          </a:p>
          <a:p>
            <a:pPr algn="ctr"/>
            <a:r>
              <a:rPr lang="en-IN" sz="2800" dirty="0" smtClean="0">
                <a:latin typeface="Arial Narrow" pitchFamily="34" charset="0"/>
              </a:rPr>
              <a:t>MIDC Phase 1, Hinjawadi, Pune – 411057</a:t>
            </a:r>
          </a:p>
          <a:p>
            <a:pPr algn="ctr"/>
            <a:r>
              <a:rPr lang="en-IN" sz="2800" dirty="0" smtClean="0">
                <a:latin typeface="Arial Narrow" pitchFamily="34" charset="0"/>
              </a:rPr>
              <a:t>Tel - +91 20 22933441/2/3</a:t>
            </a:r>
          </a:p>
          <a:p>
            <a:pPr algn="ctr"/>
            <a:r>
              <a:rPr lang="en-IN" sz="2800" dirty="0" smtClean="0">
                <a:latin typeface="Arial Narrow" pitchFamily="34" charset="0"/>
                <a:hlinkClick r:id="rId3"/>
              </a:rPr>
              <a:t>www.isquareit.edu.in</a:t>
            </a:r>
            <a:r>
              <a:rPr lang="en-IN" sz="2800" dirty="0" smtClean="0">
                <a:latin typeface="Arial Narrow" pitchFamily="34" charset="0"/>
              </a:rPr>
              <a:t> | </a:t>
            </a:r>
            <a:r>
              <a:rPr lang="en-IN" sz="2800" dirty="0" smtClean="0">
                <a:latin typeface="Arial Narrow" pitchFamily="34" charset="0"/>
                <a:hlinkClick r:id="rId4"/>
              </a:rPr>
              <a:t>info@isquareit.edu.in</a:t>
            </a:r>
            <a:r>
              <a:rPr lang="en-IN" sz="2800" dirty="0" smtClean="0">
                <a:latin typeface="Arial Narrow" pitchFamily="34" charset="0"/>
              </a:rPr>
              <a:t> </a:t>
            </a:r>
            <a:endParaRPr lang="en-IN" sz="2800" dirty="0">
              <a:latin typeface="Arial Narrow" pitchFamily="34" charset="0"/>
            </a:endParaRPr>
          </a:p>
        </p:txBody>
      </p:sp>
      <p:sp>
        <p:nvSpPr>
          <p:cNvPr id="6" name="Title 1"/>
          <p:cNvSpPr>
            <a:spLocks noGrp="1"/>
          </p:cNvSpPr>
          <p:nvPr>
            <p:ph type="title"/>
          </p:nvPr>
        </p:nvSpPr>
        <p:spPr>
          <a:xfrm>
            <a:off x="457200" y="0"/>
            <a:ext cx="8229600" cy="1143000"/>
          </a:xfrm>
        </p:spPr>
        <p:txBody>
          <a:bodyPr>
            <a:normAutofit/>
          </a:bodyPr>
          <a:lstStyle/>
          <a:p>
            <a:r>
              <a:rPr lang="en-IN" b="1" dirty="0" smtClean="0">
                <a:latin typeface="+mn-lt"/>
              </a:rPr>
              <a:t>Thank You</a:t>
            </a:r>
            <a:endParaRPr lang="en-IN" b="1" dirty="0">
              <a:latin typeface="+mn-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smtClean="0">
                <a:latin typeface="+mn-lt"/>
              </a:rPr>
              <a:t>What Is Pollution???</a:t>
            </a:r>
            <a:endParaRPr lang="en-IN" sz="4400" b="1" dirty="0">
              <a:latin typeface="+mn-lt"/>
            </a:endParaRPr>
          </a:p>
        </p:txBody>
      </p:sp>
      <p:sp>
        <p:nvSpPr>
          <p:cNvPr id="3" name="Content Placeholder 2"/>
          <p:cNvSpPr>
            <a:spLocks noGrp="1"/>
          </p:cNvSpPr>
          <p:nvPr>
            <p:ph idx="1"/>
          </p:nvPr>
        </p:nvSpPr>
        <p:spPr/>
        <p:txBody>
          <a:bodyPr/>
          <a:lstStyle/>
          <a:p>
            <a:r>
              <a:rPr lang="en-IN" dirty="0" smtClean="0"/>
              <a:t>When harmful substances contaminate the environment, it is called pollution.</a:t>
            </a:r>
          </a:p>
          <a:p>
            <a:r>
              <a:rPr lang="en-IN" dirty="0" smtClean="0"/>
              <a:t>Pollution refers to the very bad condition of environment in terms of quantity and quality.</a:t>
            </a:r>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4400" b="1" dirty="0" smtClean="0">
                <a:latin typeface="+mn-lt"/>
              </a:rPr>
              <a:t>Types Of Pollutio</a:t>
            </a:r>
            <a:r>
              <a:rPr lang="en-IN" b="1" dirty="0" smtClean="0">
                <a:latin typeface="+mn-lt"/>
              </a:rPr>
              <a:t>n</a:t>
            </a:r>
            <a:endParaRPr lang="en-IN" dirty="0">
              <a:latin typeface="+mn-lt"/>
            </a:endParaRPr>
          </a:p>
        </p:txBody>
      </p:sp>
      <p:sp>
        <p:nvSpPr>
          <p:cNvPr id="3" name="Content Placeholder 2"/>
          <p:cNvSpPr>
            <a:spLocks noGrp="1"/>
          </p:cNvSpPr>
          <p:nvPr>
            <p:ph idx="1"/>
          </p:nvPr>
        </p:nvSpPr>
        <p:spPr/>
        <p:txBody>
          <a:bodyPr>
            <a:normAutofit/>
          </a:bodyPr>
          <a:lstStyle/>
          <a:p>
            <a:r>
              <a:rPr lang="en-IN" sz="2800" dirty="0" smtClean="0"/>
              <a:t>Air Pollution</a:t>
            </a:r>
          </a:p>
          <a:p>
            <a:r>
              <a:rPr lang="en-IN" sz="2800" dirty="0" smtClean="0"/>
              <a:t>Water Pollution </a:t>
            </a:r>
          </a:p>
          <a:p>
            <a:r>
              <a:rPr lang="en-IN" sz="2800" dirty="0" smtClean="0"/>
              <a:t>Noise Pollution</a:t>
            </a:r>
          </a:p>
          <a:p>
            <a:r>
              <a:rPr lang="en-IN" sz="2800" dirty="0" smtClean="0"/>
              <a:t>Land Pollution</a:t>
            </a:r>
          </a:p>
          <a:p>
            <a:endParaRPr lang="en-IN" sz="2800"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smtClean="0">
                <a:latin typeface="+mn-lt"/>
              </a:rPr>
              <a:t>Air Pollution</a:t>
            </a:r>
            <a:endParaRPr lang="en-IN" sz="4400" dirty="0">
              <a:latin typeface="+mn-lt"/>
            </a:endParaRPr>
          </a:p>
        </p:txBody>
      </p:sp>
      <p:sp>
        <p:nvSpPr>
          <p:cNvPr id="3" name="Content Placeholder 2"/>
          <p:cNvSpPr>
            <a:spLocks noGrp="1"/>
          </p:cNvSpPr>
          <p:nvPr>
            <p:ph idx="1"/>
          </p:nvPr>
        </p:nvSpPr>
        <p:spPr/>
        <p:txBody>
          <a:bodyPr/>
          <a:lstStyle/>
          <a:p>
            <a:r>
              <a:rPr lang="en-IN" b="1" dirty="0" smtClean="0"/>
              <a:t>Air pollution</a:t>
            </a:r>
            <a:r>
              <a:rPr lang="en-IN" dirty="0" smtClean="0"/>
              <a:t> can be defined as the presence of toxic chemicals or compounds (including those of biological origin) in the air, at levels that pose a health risk.</a:t>
            </a:r>
          </a:p>
          <a:p>
            <a:pPr>
              <a:buNone/>
            </a:pPr>
            <a:r>
              <a:rPr lang="en-IN" dirty="0" smtClean="0"/>
              <a:t>    Air is considered safe when it contains no harmful dust and gases.</a:t>
            </a:r>
          </a:p>
          <a:p>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latin typeface="+mn-lt"/>
              </a:rPr>
              <a:t>Causes of Air Pollution</a:t>
            </a:r>
            <a:endParaRPr lang="en-IN" dirty="0">
              <a:latin typeface="+mn-lt"/>
            </a:endParaRPr>
          </a:p>
        </p:txBody>
      </p:sp>
      <p:sp>
        <p:nvSpPr>
          <p:cNvPr id="3" name="Content Placeholder 2"/>
          <p:cNvSpPr>
            <a:spLocks noGrp="1"/>
          </p:cNvSpPr>
          <p:nvPr>
            <p:ph idx="1"/>
          </p:nvPr>
        </p:nvSpPr>
        <p:spPr/>
        <p:txBody>
          <a:bodyPr>
            <a:normAutofit lnSpcReduction="10000"/>
          </a:bodyPr>
          <a:lstStyle/>
          <a:p>
            <a:r>
              <a:rPr lang="en-IN" dirty="0" smtClean="0"/>
              <a:t>Industries.</a:t>
            </a:r>
          </a:p>
          <a:p>
            <a:r>
              <a:rPr lang="en-IN" dirty="0" smtClean="0"/>
              <a:t>Automobiles and Domestic fuels.</a:t>
            </a:r>
          </a:p>
          <a:p>
            <a:r>
              <a:rPr lang="en-IN" dirty="0" smtClean="0"/>
              <a:t>High Proportion of  undesirable gases</a:t>
            </a:r>
            <a:r>
              <a:rPr lang="en-IN" dirty="0" smtClean="0"/>
              <a:t>, such </a:t>
            </a:r>
            <a:r>
              <a:rPr lang="en-IN" dirty="0" smtClean="0"/>
              <a:t>as sulphur dioxide and carbon monoxide.</a:t>
            </a:r>
          </a:p>
          <a:p>
            <a:r>
              <a:rPr lang="en-IN" dirty="0" smtClean="0"/>
              <a:t>Dust(e.g. cement dust, foundry dust and wind blown solid dust)</a:t>
            </a:r>
          </a:p>
          <a:p>
            <a:r>
              <a:rPr lang="en-IN" dirty="0" smtClean="0"/>
              <a:t>Mist.</a:t>
            </a:r>
          </a:p>
          <a:p>
            <a:r>
              <a:rPr lang="en-IN" dirty="0" smtClean="0"/>
              <a:t>Smoke.</a:t>
            </a:r>
          </a:p>
          <a:p>
            <a:r>
              <a:rPr lang="en-IN" dirty="0" smtClean="0"/>
              <a:t>Carbon black.</a:t>
            </a:r>
          </a:p>
          <a:p>
            <a:r>
              <a:rPr lang="en-IN" dirty="0" smtClean="0"/>
              <a:t>Aerosols.</a:t>
            </a:r>
          </a:p>
          <a:p>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latin typeface="+mn-lt"/>
              </a:rPr>
              <a:t>Effects of Air Pollution</a:t>
            </a:r>
            <a:endParaRPr lang="en-IN" dirty="0">
              <a:latin typeface="+mn-lt"/>
            </a:endParaRPr>
          </a:p>
        </p:txBody>
      </p:sp>
      <p:sp>
        <p:nvSpPr>
          <p:cNvPr id="3" name="Content Placeholder 2"/>
          <p:cNvSpPr>
            <a:spLocks noGrp="1"/>
          </p:cNvSpPr>
          <p:nvPr>
            <p:ph idx="1"/>
          </p:nvPr>
        </p:nvSpPr>
        <p:spPr>
          <a:xfrm>
            <a:off x="457200" y="1752600"/>
            <a:ext cx="8229600" cy="4389120"/>
          </a:xfrm>
        </p:spPr>
        <p:txBody>
          <a:bodyPr>
            <a:normAutofit/>
          </a:bodyPr>
          <a:lstStyle/>
          <a:p>
            <a:r>
              <a:rPr lang="en-IN" b="1" dirty="0" smtClean="0"/>
              <a:t>Health Effects of Air Pollution:</a:t>
            </a:r>
            <a:endParaRPr lang="en-IN" dirty="0" smtClean="0"/>
          </a:p>
          <a:p>
            <a:r>
              <a:rPr lang="en-IN" dirty="0" smtClean="0"/>
              <a:t>Irritation of eyes</a:t>
            </a:r>
          </a:p>
          <a:p>
            <a:r>
              <a:rPr lang="en-IN" dirty="0" smtClean="0"/>
              <a:t>Irritation of throat and nose</a:t>
            </a:r>
          </a:p>
          <a:p>
            <a:r>
              <a:rPr lang="en-IN" dirty="0" smtClean="0"/>
              <a:t>Wheezing</a:t>
            </a:r>
          </a:p>
          <a:p>
            <a:r>
              <a:rPr lang="en-IN" dirty="0" smtClean="0"/>
              <a:t>Coughing</a:t>
            </a:r>
          </a:p>
          <a:p>
            <a:r>
              <a:rPr lang="en-IN" dirty="0" smtClean="0"/>
              <a:t>Tightness of chest</a:t>
            </a:r>
          </a:p>
          <a:p>
            <a:r>
              <a:rPr lang="en-IN" dirty="0" smtClean="0"/>
              <a:t>Difficulty in breathing</a:t>
            </a:r>
          </a:p>
          <a:p>
            <a:r>
              <a:rPr lang="en-IN" dirty="0" smtClean="0"/>
              <a:t>Heart and lung problems like Asthma</a:t>
            </a:r>
          </a:p>
          <a:p>
            <a:r>
              <a:rPr lang="en-IN" dirty="0" smtClean="0"/>
              <a:t>Enhanced risk of heart attacks</a:t>
            </a:r>
          </a:p>
          <a:p>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IN" b="1" dirty="0" smtClean="0"/>
              <a:t>Effects of Air Pollution</a:t>
            </a:r>
            <a:endParaRPr lang="en-IN" dirty="0"/>
          </a:p>
        </p:txBody>
      </p:sp>
      <p:sp>
        <p:nvSpPr>
          <p:cNvPr id="3" name="Content Placeholder 2"/>
          <p:cNvSpPr>
            <a:spLocks noGrp="1"/>
          </p:cNvSpPr>
          <p:nvPr>
            <p:ph idx="1"/>
          </p:nvPr>
        </p:nvSpPr>
        <p:spPr>
          <a:xfrm>
            <a:off x="457200" y="1676400"/>
            <a:ext cx="8229600" cy="4389120"/>
          </a:xfrm>
        </p:spPr>
        <p:txBody>
          <a:bodyPr>
            <a:normAutofit lnSpcReduction="10000"/>
          </a:bodyPr>
          <a:lstStyle/>
          <a:p>
            <a:r>
              <a:rPr lang="en-IN" b="1" dirty="0" smtClean="0"/>
              <a:t>Environmental Effects:</a:t>
            </a:r>
            <a:endParaRPr lang="en-IN" dirty="0" smtClean="0"/>
          </a:p>
          <a:p>
            <a:r>
              <a:rPr lang="en-IN" dirty="0" smtClean="0"/>
              <a:t>Acid rain</a:t>
            </a:r>
          </a:p>
          <a:p>
            <a:r>
              <a:rPr lang="en-IN" dirty="0" err="1" smtClean="0"/>
              <a:t>Eutrophication</a:t>
            </a:r>
            <a:endParaRPr lang="en-IN" dirty="0" smtClean="0"/>
          </a:p>
          <a:p>
            <a:r>
              <a:rPr lang="en-IN" dirty="0" smtClean="0"/>
              <a:t>Haze</a:t>
            </a:r>
          </a:p>
          <a:p>
            <a:r>
              <a:rPr lang="en-IN" dirty="0" smtClean="0"/>
              <a:t>Effect on wildlife</a:t>
            </a:r>
          </a:p>
          <a:p>
            <a:r>
              <a:rPr lang="en-IN" dirty="0" smtClean="0"/>
              <a:t>Depletion of ozone layer</a:t>
            </a:r>
          </a:p>
          <a:p>
            <a:r>
              <a:rPr lang="en-IN" dirty="0" smtClean="0"/>
              <a:t>Damage to crops</a:t>
            </a:r>
          </a:p>
          <a:p>
            <a:r>
              <a:rPr lang="en-IN" dirty="0" smtClean="0"/>
              <a:t>Damage to forest cover</a:t>
            </a:r>
          </a:p>
          <a:p>
            <a:r>
              <a:rPr lang="en-IN" dirty="0" smtClean="0"/>
              <a:t>Change of global climate</a:t>
            </a:r>
          </a:p>
          <a:p>
            <a:r>
              <a:rPr lang="en-IN" dirty="0" smtClean="0"/>
              <a:t>Green House Effect</a:t>
            </a:r>
          </a:p>
          <a:p>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IN" b="1" dirty="0" smtClean="0">
                <a:latin typeface="+mn-lt"/>
              </a:rPr>
              <a:t>Air Pollution Control</a:t>
            </a:r>
            <a:endParaRPr lang="en-IN" b="1" dirty="0">
              <a:latin typeface="+mn-lt"/>
            </a:endParaRPr>
          </a:p>
        </p:txBody>
      </p:sp>
      <p:sp>
        <p:nvSpPr>
          <p:cNvPr id="3" name="Content Placeholder 2"/>
          <p:cNvSpPr>
            <a:spLocks noGrp="1"/>
          </p:cNvSpPr>
          <p:nvPr>
            <p:ph idx="1"/>
          </p:nvPr>
        </p:nvSpPr>
        <p:spPr>
          <a:xfrm>
            <a:off x="457200" y="1612392"/>
            <a:ext cx="8229600" cy="4389120"/>
          </a:xfrm>
        </p:spPr>
        <p:txBody>
          <a:bodyPr>
            <a:normAutofit fontScale="92500" lnSpcReduction="20000"/>
          </a:bodyPr>
          <a:lstStyle/>
          <a:p>
            <a:r>
              <a:rPr lang="en-IN" dirty="0" smtClean="0"/>
              <a:t>Control measures using equipments like Gravitational settling chamber, Cyclone separator, Electrostatic precipitators</a:t>
            </a:r>
          </a:p>
          <a:p>
            <a:r>
              <a:rPr lang="en-IN" dirty="0" smtClean="0"/>
              <a:t>Selection of suitable fuel. (Low sulphur coal in power plant, using of CNG)</a:t>
            </a:r>
          </a:p>
          <a:p>
            <a:r>
              <a:rPr lang="en-IN" dirty="0" smtClean="0"/>
              <a:t>Destroying the pollutants by thermal or catalytic combustion.</a:t>
            </a:r>
          </a:p>
          <a:p>
            <a:r>
              <a:rPr lang="en-IN" dirty="0" smtClean="0"/>
              <a:t>Changing the pollutants to less toxic form</a:t>
            </a:r>
          </a:p>
          <a:p>
            <a:r>
              <a:rPr lang="en-IN" dirty="0" smtClean="0"/>
              <a:t>By releasing the pollutants through tall chimneys for greater dispersion.</a:t>
            </a:r>
          </a:p>
          <a:p>
            <a:r>
              <a:rPr lang="en-IN" dirty="0" smtClean="0"/>
              <a:t>Prevention By Laws</a:t>
            </a:r>
          </a:p>
          <a:p>
            <a:r>
              <a:rPr lang="en-IN" dirty="0" err="1" smtClean="0"/>
              <a:t>Afforestation</a:t>
            </a:r>
            <a:endParaRPr lang="en-IN" dirty="0"/>
          </a:p>
        </p:txBody>
      </p:sp>
      <p:grpSp>
        <p:nvGrpSpPr>
          <p:cNvPr id="5" name="Group 4"/>
          <p:cNvGrpSpPr/>
          <p:nvPr/>
        </p:nvGrpSpPr>
        <p:grpSpPr>
          <a:xfrm>
            <a:off x="0" y="6096000"/>
            <a:ext cx="9144000" cy="762000"/>
            <a:chOff x="0" y="6096000"/>
            <a:chExt cx="9144000" cy="762000"/>
          </a:xfrm>
        </p:grpSpPr>
        <p:pic>
          <p:nvPicPr>
            <p:cNvPr id="6" name="Picture 5" descr="logo for title.jpg"/>
            <p:cNvPicPr>
              <a:picLocks noChangeAspect="1"/>
            </p:cNvPicPr>
            <p:nvPr/>
          </p:nvPicPr>
          <p:blipFill>
            <a:blip r:embed="rId2" cstate="print"/>
            <a:stretch>
              <a:fillRect/>
            </a:stretch>
          </p:blipFill>
          <p:spPr>
            <a:xfrm>
              <a:off x="7508631" y="6172200"/>
              <a:ext cx="1635369" cy="685800"/>
            </a:xfrm>
            <a:prstGeom prst="rect">
              <a:avLst/>
            </a:prstGeom>
          </p:spPr>
        </p:pic>
        <p:sp>
          <p:nvSpPr>
            <p:cNvPr id="7" name="TextBox 6"/>
            <p:cNvSpPr txBox="1"/>
            <p:nvPr/>
          </p:nvSpPr>
          <p:spPr>
            <a:xfrm>
              <a:off x="0" y="6096000"/>
              <a:ext cx="7467600" cy="738664"/>
            </a:xfrm>
            <a:prstGeom prst="rect">
              <a:avLst/>
            </a:prstGeom>
            <a:noFill/>
          </p:spPr>
          <p:txBody>
            <a:bodyPr wrap="square" rtlCol="0">
              <a:spAutoFit/>
            </a:bodyPr>
            <a:lstStyle/>
            <a:p>
              <a:pPr algn="ctr"/>
              <a:r>
                <a:rPr lang="en-IN" sz="1400" i="1" dirty="0" smtClean="0">
                  <a:latin typeface="Arial Narrow" pitchFamily="34" charset="0"/>
                </a:rPr>
                <a:t>Hope Foundation’s International Institute of Information Technology, I²IT P-14,Rajiv Gandhi Infotech Park</a:t>
              </a:r>
            </a:p>
            <a:p>
              <a:pPr algn="ctr"/>
              <a:r>
                <a:rPr lang="en-IN" sz="1400" i="1" dirty="0" smtClean="0">
                  <a:latin typeface="Arial Narrow" pitchFamily="34" charset="0"/>
                </a:rPr>
                <a:t>MIDC Phase 1, Hinjawadi, Pune – 411057</a:t>
              </a:r>
            </a:p>
            <a:p>
              <a:pPr algn="ctr"/>
              <a:r>
                <a:rPr lang="en-IN" sz="1400" i="1" dirty="0" smtClean="0">
                  <a:latin typeface="Arial Narrow" pitchFamily="34" charset="0"/>
                </a:rPr>
                <a:t>Tel - +91 20 22933441/2/3 | </a:t>
              </a:r>
              <a:r>
                <a:rPr lang="en-IN" sz="1400" i="1" dirty="0" smtClean="0">
                  <a:latin typeface="Arial Narrow" pitchFamily="34" charset="0"/>
                  <a:hlinkClick r:id="rId3"/>
                </a:rPr>
                <a:t>www.isquareit.edu.in</a:t>
              </a:r>
              <a:r>
                <a:rPr lang="en-IN" sz="1400" i="1" dirty="0" smtClean="0">
                  <a:latin typeface="Arial Narrow" pitchFamily="34" charset="0"/>
                </a:rPr>
                <a:t> | </a:t>
              </a:r>
              <a:r>
                <a:rPr lang="en-IN" sz="1400" i="1" dirty="0" smtClean="0">
                  <a:latin typeface="Arial Narrow" pitchFamily="34" charset="0"/>
                  <a:hlinkClick r:id="rId4"/>
                </a:rPr>
                <a:t>info@isquareit.edu.in</a:t>
              </a:r>
              <a:r>
                <a:rPr lang="en-IN" sz="1400" i="1" dirty="0" smtClean="0">
                  <a:latin typeface="Arial Narrow" pitchFamily="34" charset="0"/>
                </a:rPr>
                <a:t> </a:t>
              </a:r>
              <a:endParaRPr lang="en-IN" sz="1400" i="1" dirty="0">
                <a:latin typeface="Arial Narrow" pitchFamily="34" charset="0"/>
              </a:endParaRPr>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289</TotalTime>
  <Words>1439</Words>
  <Application>Microsoft Office PowerPoint</Application>
  <PresentationFormat>On-screen Show (4:3)</PresentationFormat>
  <Paragraphs>186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  POLLUTION</vt:lpstr>
      <vt:lpstr>CONTENTS</vt:lpstr>
      <vt:lpstr>What Is Pollution???</vt:lpstr>
      <vt:lpstr>Types Of Pollution</vt:lpstr>
      <vt:lpstr>Air Pollution</vt:lpstr>
      <vt:lpstr>Causes of Air Pollution</vt:lpstr>
      <vt:lpstr>Effects of Air Pollution</vt:lpstr>
      <vt:lpstr>Effects of Air Pollution</vt:lpstr>
      <vt:lpstr>Air Pollution Control</vt:lpstr>
      <vt:lpstr>Water Pollution</vt:lpstr>
      <vt:lpstr>Causes of Water Pollution</vt:lpstr>
      <vt:lpstr>How to Avoid Water Pollution</vt:lpstr>
      <vt:lpstr>Noise Pollution</vt:lpstr>
      <vt:lpstr>Causes Of Noise Pollution</vt:lpstr>
      <vt:lpstr>Effects Of Noise Pollution</vt:lpstr>
      <vt:lpstr>Control Of Noise Pollution</vt:lpstr>
      <vt:lpstr>Land Pollution</vt:lpstr>
      <vt:lpstr>Effects of land pollution</vt:lpstr>
      <vt:lpstr>How to Prevent land pollution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POLLUTION</dc:title>
  <dc:creator>Madhuri Reddy</dc:creator>
  <cp:lastModifiedBy>Vaidehi Banerjee</cp:lastModifiedBy>
  <cp:revision>30</cp:revision>
  <dcterms:created xsi:type="dcterms:W3CDTF">2006-08-16T00:00:00Z</dcterms:created>
  <dcterms:modified xsi:type="dcterms:W3CDTF">2019-01-05T05:51:10Z</dcterms:modified>
</cp:coreProperties>
</file>