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ABE66B-D7E5-4CBC-BFEE-7608C5A45606}" type="datetimeFigureOut">
              <a:rPr lang="en-US" smtClean="0"/>
              <a:pPr/>
              <a:t>1/5/2019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2DC2C-71BF-41DB-8174-939FF9C91CA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D96DB-DCC6-4099-AE1B-7CEF08315613}" type="datetime1">
              <a:rPr lang="en-US" smtClean="0"/>
              <a:pPr/>
              <a:t>1/5/2019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10518-6C07-4205-8603-BDBCEC78EE08}" type="datetime1">
              <a:rPr lang="en-US" smtClean="0"/>
              <a:pPr/>
              <a:t>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943C-4450-4610-AD88-AB38601A07D0}" type="datetime1">
              <a:rPr lang="en-US" smtClean="0"/>
              <a:pPr/>
              <a:t>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4ACC9-2854-4DB0-86CE-F46453A91505}" type="datetime1">
              <a:rPr lang="en-US" smtClean="0"/>
              <a:pPr/>
              <a:t>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7163C-ABA7-4F19-8F65-E4A59CED450F}" type="datetime1">
              <a:rPr lang="en-US" smtClean="0"/>
              <a:pPr/>
              <a:t>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9F1D-020F-47B8-98D8-102C01FC2FFA}" type="datetime1">
              <a:rPr lang="en-US" smtClean="0"/>
              <a:pPr/>
              <a:t>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A844-9099-4EEB-9DA8-68C1FAF94DFB}" type="datetime1">
              <a:rPr lang="en-US" smtClean="0"/>
              <a:pPr/>
              <a:t>1/5/2019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1FAB-FDE7-4AF3-A591-D296E49D04D4}" type="datetime1">
              <a:rPr lang="en-US" smtClean="0"/>
              <a:pPr/>
              <a:t>1/5/2019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DD94F-19F9-466C-A08B-635AA0AA7818}" type="datetime1">
              <a:rPr lang="en-US" smtClean="0"/>
              <a:pPr/>
              <a:t>1/5/2019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EA55C-6191-47D6-8C23-39F907681E2C}" type="datetime1">
              <a:rPr lang="en-US" smtClean="0"/>
              <a:pPr/>
              <a:t>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57FF2-849B-4929-886A-069E9AAAD782}" type="datetime1">
              <a:rPr lang="en-US" smtClean="0"/>
              <a:pPr/>
              <a:t>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E2A1BC-5EAB-46B0-B9B1-14281E362BFD}" type="datetime1">
              <a:rPr lang="en-US" smtClean="0"/>
              <a:pPr/>
              <a:t>1/5/2019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INTERNATIONAL INSTITUTE OF INFORMATION TECHNOLOGY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hyperlink" Target="mailto:amitk@isquareit.edu.i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43000"/>
            <a:ext cx="9144000" cy="990600"/>
          </a:xfrm>
        </p:spPr>
        <p:txBody>
          <a:bodyPr>
            <a:noAutofit/>
          </a:bodyPr>
          <a:lstStyle/>
          <a:p>
            <a:pPr algn="ctr"/>
            <a:r>
              <a:rPr lang="en-IN" sz="4000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IN" sz="4000" dirty="0" smtClean="0">
                <a:latin typeface="Aharoni" pitchFamily="2" charset="-79"/>
                <a:cs typeface="Aharoni" pitchFamily="2" charset="-79"/>
              </a:rPr>
            </a:br>
            <a:r>
              <a:rPr lang="en-IN" sz="4000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IN" sz="4000" dirty="0" smtClean="0">
                <a:latin typeface="Aharoni" pitchFamily="2" charset="-79"/>
                <a:cs typeface="Aharoni" pitchFamily="2" charset="-79"/>
              </a:rPr>
            </a:br>
            <a:r>
              <a:rPr lang="en-IN" sz="4000" dirty="0" smtClean="0">
                <a:latin typeface="Aharoni" pitchFamily="2" charset="-79"/>
                <a:cs typeface="Aharoni" pitchFamily="2" charset="-79"/>
              </a:rPr>
              <a:t>Composition &amp; Resolution of Forces</a:t>
            </a:r>
            <a:endParaRPr lang="en-IN" sz="4000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5" name="Picture 4" descr="logo for tit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58067" y="228600"/>
            <a:ext cx="2709333" cy="1219200"/>
          </a:xfrm>
          <a:prstGeom prst="rect">
            <a:avLst/>
          </a:prstGeom>
        </p:spPr>
      </p:pic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0" y="3048000"/>
            <a:ext cx="9144000" cy="3810000"/>
          </a:xfrm>
        </p:spPr>
        <p:txBody>
          <a:bodyPr>
            <a:normAutofit lnSpcReduction="10000"/>
          </a:bodyPr>
          <a:lstStyle/>
          <a:p>
            <a:pPr algn="ctr"/>
            <a:r>
              <a:rPr lang="en-IN" dirty="0" smtClean="0"/>
              <a:t>Prof. </a:t>
            </a:r>
            <a:r>
              <a:rPr lang="en-IN" dirty="0" err="1" smtClean="0"/>
              <a:t>Madhuri</a:t>
            </a:r>
            <a:r>
              <a:rPr lang="en-IN" dirty="0" smtClean="0"/>
              <a:t> Reddy</a:t>
            </a:r>
          </a:p>
          <a:p>
            <a:pPr algn="ctr"/>
            <a:r>
              <a:rPr lang="en-IN" dirty="0" smtClean="0"/>
              <a:t>Assistant Professor</a:t>
            </a:r>
          </a:p>
          <a:p>
            <a:pPr algn="ctr"/>
            <a:r>
              <a:rPr lang="en-IN" dirty="0" smtClean="0"/>
              <a:t>Department of Applied Sciences &amp; Engineering</a:t>
            </a:r>
          </a:p>
          <a:p>
            <a:pPr algn="ctr"/>
            <a:endParaRPr lang="en-IN" sz="2800" i="1" dirty="0" smtClean="0"/>
          </a:p>
          <a:p>
            <a:pPr algn="ctr"/>
            <a:endParaRPr lang="en-IN" sz="2800" i="1" dirty="0" smtClean="0"/>
          </a:p>
          <a:p>
            <a:pPr algn="ctr"/>
            <a:endParaRPr lang="en-IN" sz="2800" i="1" dirty="0" smtClean="0"/>
          </a:p>
          <a:p>
            <a:pPr algn="ctr"/>
            <a:r>
              <a:rPr lang="en-IN" sz="2800" i="1" dirty="0" smtClean="0"/>
              <a:t>Hope Foundation’s </a:t>
            </a:r>
          </a:p>
          <a:p>
            <a:pPr algn="ctr"/>
            <a:r>
              <a:rPr lang="en-IN" sz="2800" i="1" dirty="0" smtClean="0"/>
              <a:t>International Institute of Information Technology, I²IT</a:t>
            </a:r>
          </a:p>
          <a:p>
            <a:pPr algn="ctr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Acknowledgements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 Textbook of Engineering Mechanics By </a:t>
            </a:r>
            <a:r>
              <a:rPr lang="en-IN" dirty="0" smtClean="0"/>
              <a:t>R </a:t>
            </a:r>
            <a:r>
              <a:rPr lang="en-IN" dirty="0" err="1" smtClean="0"/>
              <a:t>S.Khurmi</a:t>
            </a:r>
            <a:endParaRPr lang="en-IN" dirty="0" smtClean="0"/>
          </a:p>
          <a:p>
            <a:r>
              <a:rPr lang="en-IN" dirty="0" smtClean="0"/>
              <a:t>Engineering Mechanics by </a:t>
            </a:r>
            <a:r>
              <a:rPr lang="en-IN" dirty="0" smtClean="0"/>
              <a:t>Dr. R </a:t>
            </a:r>
            <a:r>
              <a:rPr lang="en-IN" dirty="0" err="1" smtClean="0"/>
              <a:t>K.Bansal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90600" y="1219200"/>
            <a:ext cx="74676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 smtClean="0">
                <a:latin typeface="Arial Narrow" pitchFamily="34" charset="0"/>
              </a:rPr>
              <a:t>For further details, </a:t>
            </a:r>
            <a:r>
              <a:rPr lang="en-IN" sz="2800" smtClean="0">
                <a:latin typeface="Arial Narrow" pitchFamily="34" charset="0"/>
              </a:rPr>
              <a:t>please contact</a:t>
            </a:r>
            <a:endParaRPr lang="en-IN" sz="2800" dirty="0" smtClean="0">
              <a:latin typeface="Arial Narrow" pitchFamily="34" charset="0"/>
            </a:endParaRPr>
          </a:p>
          <a:p>
            <a:pPr algn="ctr"/>
            <a:r>
              <a:rPr lang="en-IN" sz="2800" dirty="0" err="1" smtClean="0">
                <a:latin typeface="Arial Narrow" pitchFamily="34" charset="0"/>
              </a:rPr>
              <a:t>Madhuri</a:t>
            </a:r>
            <a:r>
              <a:rPr lang="en-IN" sz="2800" dirty="0" smtClean="0">
                <a:latin typeface="Arial Narrow" pitchFamily="34" charset="0"/>
              </a:rPr>
              <a:t> Reddy</a:t>
            </a:r>
          </a:p>
          <a:p>
            <a:pPr algn="ctr"/>
            <a:r>
              <a:rPr lang="en-IN" sz="2800" dirty="0" smtClean="0">
                <a:latin typeface="Arial Narrow" pitchFamily="34" charset="0"/>
                <a:hlinkClick r:id="rId2"/>
              </a:rPr>
              <a:t>madhurir@isquareit.edu.in</a:t>
            </a:r>
            <a:r>
              <a:rPr lang="en-IN" sz="2800" dirty="0" smtClean="0">
                <a:latin typeface="Arial Narrow" pitchFamily="34" charset="0"/>
              </a:rPr>
              <a:t> </a:t>
            </a:r>
          </a:p>
          <a:p>
            <a:pPr algn="ctr"/>
            <a:r>
              <a:rPr lang="en-IN" sz="2800" dirty="0" smtClean="0">
                <a:latin typeface="Arial Narrow" pitchFamily="34" charset="0"/>
              </a:rPr>
              <a:t>Department of Applied Sciences &amp; Engineering</a:t>
            </a:r>
          </a:p>
          <a:p>
            <a:pPr algn="ctr"/>
            <a:endParaRPr lang="en-IN" sz="2800" dirty="0" smtClean="0">
              <a:latin typeface="Arial Narrow" pitchFamily="34" charset="0"/>
            </a:endParaRPr>
          </a:p>
          <a:p>
            <a:pPr algn="ctr"/>
            <a:r>
              <a:rPr lang="en-IN" sz="2800" dirty="0" smtClean="0">
                <a:latin typeface="Arial Narrow" pitchFamily="34" charset="0"/>
              </a:rPr>
              <a:t>Hope Foundation’s</a:t>
            </a:r>
          </a:p>
          <a:p>
            <a:pPr algn="ctr"/>
            <a:r>
              <a:rPr lang="en-IN" sz="2800" dirty="0" smtClean="0">
                <a:latin typeface="Arial Narrow" pitchFamily="34" charset="0"/>
              </a:rPr>
              <a:t> International Institute of Information Technology, I²IT </a:t>
            </a:r>
          </a:p>
          <a:p>
            <a:pPr algn="ctr"/>
            <a:r>
              <a:rPr lang="en-IN" sz="2800" dirty="0" smtClean="0">
                <a:latin typeface="Arial Narrow" pitchFamily="34" charset="0"/>
              </a:rPr>
              <a:t>P-14,Rajiv Gandhi Infotech Park</a:t>
            </a:r>
          </a:p>
          <a:p>
            <a:pPr algn="ctr"/>
            <a:r>
              <a:rPr lang="en-IN" sz="2800" dirty="0" smtClean="0">
                <a:latin typeface="Arial Narrow" pitchFamily="34" charset="0"/>
              </a:rPr>
              <a:t>MIDC Phase 1, Hinjawadi, Pune – 411057</a:t>
            </a:r>
          </a:p>
          <a:p>
            <a:pPr algn="ctr"/>
            <a:r>
              <a:rPr lang="en-IN" sz="2800" dirty="0" smtClean="0">
                <a:latin typeface="Arial Narrow" pitchFamily="34" charset="0"/>
              </a:rPr>
              <a:t>Tel - +91 20 22933441/2/3</a:t>
            </a:r>
          </a:p>
          <a:p>
            <a:pPr algn="ctr"/>
            <a:r>
              <a:rPr lang="en-IN" sz="2800" dirty="0" smtClean="0">
                <a:latin typeface="Arial Narrow" pitchFamily="34" charset="0"/>
                <a:hlinkClick r:id="rId3"/>
              </a:rPr>
              <a:t>www.isquareit.edu.in</a:t>
            </a:r>
            <a:r>
              <a:rPr lang="en-IN" sz="2800" dirty="0" smtClean="0">
                <a:latin typeface="Arial Narrow" pitchFamily="34" charset="0"/>
              </a:rPr>
              <a:t> | </a:t>
            </a:r>
            <a:r>
              <a:rPr lang="en-IN" sz="2800" dirty="0" smtClean="0">
                <a:latin typeface="Arial Narrow" pitchFamily="34" charset="0"/>
                <a:hlinkClick r:id="rId4"/>
              </a:rPr>
              <a:t>info@isquareit.edu.in</a:t>
            </a:r>
            <a:r>
              <a:rPr lang="en-IN" sz="2800" dirty="0" smtClean="0">
                <a:latin typeface="Arial Narrow" pitchFamily="34" charset="0"/>
              </a:rPr>
              <a:t> </a:t>
            </a:r>
            <a:endParaRPr lang="en-IN" sz="2800" dirty="0">
              <a:latin typeface="Arial Narrow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IN" b="1" dirty="0" smtClean="0">
                <a:latin typeface="+mn-lt"/>
              </a:rPr>
              <a:t>Thank You</a:t>
            </a:r>
            <a:endParaRPr lang="en-IN" b="1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b="1" dirty="0" err="1" smtClean="0"/>
              <a:t>Force</a:t>
            </a:r>
            <a:r>
              <a:rPr lang="en-IN" dirty="0" err="1" smtClean="0"/>
              <a:t>:Defined</a:t>
            </a:r>
            <a:r>
              <a:rPr lang="en-IN" dirty="0" smtClean="0"/>
              <a:t> as an agent which produces or tends to produce, destroys or tends to destroy motion.</a:t>
            </a:r>
          </a:p>
          <a:p>
            <a:r>
              <a:rPr lang="en-IN" b="1" dirty="0" smtClean="0"/>
              <a:t>Effects Of A Force</a:t>
            </a:r>
          </a:p>
          <a:p>
            <a:r>
              <a:rPr lang="en-IN" b="1" dirty="0" smtClean="0"/>
              <a:t> </a:t>
            </a:r>
            <a:r>
              <a:rPr lang="en-IN" dirty="0" smtClean="0"/>
              <a:t>It may change the motion of a body. </a:t>
            </a:r>
            <a:r>
              <a:rPr lang="en-IN" i="1" dirty="0" smtClean="0"/>
              <a:t>i.e. if a body is at rest, the force may set it in motion.</a:t>
            </a:r>
          </a:p>
          <a:p>
            <a:r>
              <a:rPr lang="en-IN" dirty="0" smtClean="0"/>
              <a:t>It may retard the motion of a body.</a:t>
            </a:r>
          </a:p>
          <a:p>
            <a:r>
              <a:rPr lang="en-IN" dirty="0" smtClean="0"/>
              <a:t> It may retard the forces, already acting on a body, thus bringing it to rest or in equilibrium.</a:t>
            </a:r>
          </a:p>
          <a:p>
            <a:r>
              <a:rPr lang="en-IN" dirty="0" smtClean="0"/>
              <a:t> It may give rise to the internal stresses in the body, on which it acts. 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0" y="6096000"/>
            <a:ext cx="9144000" cy="762000"/>
            <a:chOff x="0" y="6096000"/>
            <a:chExt cx="9144000" cy="762000"/>
          </a:xfrm>
        </p:grpSpPr>
        <p:pic>
          <p:nvPicPr>
            <p:cNvPr id="8" name="Picture 7" descr="logo for title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08631" y="6172200"/>
              <a:ext cx="1635369" cy="685800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0" y="6096000"/>
              <a:ext cx="74676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400" i="1" dirty="0" smtClean="0">
                  <a:latin typeface="Arial Narrow" pitchFamily="34" charset="0"/>
                </a:rPr>
                <a:t>Hope Foundation’s International Institute of Information Technology, I²IT P-14,Rajiv Gandhi Infotech Park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MIDC Phase 1, Hinjawadi, Pune – 411057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Tel - +91 20 22933441/2/3 | </a:t>
              </a:r>
              <a:r>
                <a:rPr lang="en-IN" sz="1400" i="1" dirty="0" smtClean="0">
                  <a:latin typeface="Arial Narrow" pitchFamily="34" charset="0"/>
                  <a:hlinkClick r:id="rId3"/>
                </a:rPr>
                <a:t>www.isquareit.edu.in</a:t>
              </a:r>
              <a:r>
                <a:rPr lang="en-IN" sz="1400" i="1" dirty="0" smtClean="0">
                  <a:latin typeface="Arial Narrow" pitchFamily="34" charset="0"/>
                </a:rPr>
                <a:t> | </a:t>
              </a:r>
              <a:r>
                <a:rPr lang="en-IN" sz="1400" i="1" dirty="0" smtClean="0">
                  <a:latin typeface="Arial Narrow" pitchFamily="34" charset="0"/>
                  <a:hlinkClick r:id="rId4"/>
                </a:rPr>
                <a:t>info@isquareit.edu.in</a:t>
              </a:r>
              <a:r>
                <a:rPr lang="en-IN" sz="1400" i="1" dirty="0" smtClean="0">
                  <a:latin typeface="Arial Narrow" pitchFamily="34" charset="0"/>
                </a:rPr>
                <a:t> </a:t>
              </a:r>
              <a:endParaRPr lang="en-IN" sz="1400" i="1" dirty="0">
                <a:latin typeface="Arial Narrow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CHARACTERISTICS OF A FORCE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1. Magnitude of the force</a:t>
            </a:r>
            <a:endParaRPr lang="en-IN" i="1" dirty="0" smtClean="0"/>
          </a:p>
          <a:p>
            <a:r>
              <a:rPr lang="en-IN" dirty="0" smtClean="0"/>
              <a:t>2. The direction of the line, along which the force acts It is also known as line of action of the force.</a:t>
            </a:r>
          </a:p>
          <a:p>
            <a:r>
              <a:rPr lang="en-IN" dirty="0" smtClean="0"/>
              <a:t>3. Nature of the force (</a:t>
            </a:r>
            <a:r>
              <a:rPr lang="en-IN" i="1" dirty="0" smtClean="0"/>
              <a:t>i.e., whether the force is push or pull). </a:t>
            </a:r>
          </a:p>
          <a:p>
            <a:r>
              <a:rPr lang="en-IN" dirty="0" smtClean="0"/>
              <a:t>4. The point at which (or through which) the force acts on the body.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0" y="6096000"/>
            <a:ext cx="9144000" cy="762000"/>
            <a:chOff x="0" y="6096000"/>
            <a:chExt cx="9144000" cy="762000"/>
          </a:xfrm>
        </p:grpSpPr>
        <p:pic>
          <p:nvPicPr>
            <p:cNvPr id="7" name="Picture 6" descr="logo for title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08631" y="6172200"/>
              <a:ext cx="1635369" cy="6858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0" y="6096000"/>
              <a:ext cx="74676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400" i="1" dirty="0" smtClean="0">
                  <a:latin typeface="Arial Narrow" pitchFamily="34" charset="0"/>
                </a:rPr>
                <a:t>Hope Foundation’s International Institute of Information Technology, I²IT P-14,Rajiv Gandhi Infotech Park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MIDC Phase 1, Hinjawadi, Pune – 411057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Tel - +91 20 22933441/2/3 | </a:t>
              </a:r>
              <a:r>
                <a:rPr lang="en-IN" sz="1400" i="1" dirty="0" smtClean="0">
                  <a:latin typeface="Arial Narrow" pitchFamily="34" charset="0"/>
                  <a:hlinkClick r:id="rId3"/>
                </a:rPr>
                <a:t>www.isquareit.edu.in</a:t>
              </a:r>
              <a:r>
                <a:rPr lang="en-IN" sz="1400" i="1" dirty="0" smtClean="0">
                  <a:latin typeface="Arial Narrow" pitchFamily="34" charset="0"/>
                </a:rPr>
                <a:t> | </a:t>
              </a:r>
              <a:r>
                <a:rPr lang="en-IN" sz="1400" i="1" dirty="0" smtClean="0">
                  <a:latin typeface="Arial Narrow" pitchFamily="34" charset="0"/>
                  <a:hlinkClick r:id="rId4"/>
                </a:rPr>
                <a:t>info@isquareit.edu.in</a:t>
              </a:r>
              <a:r>
                <a:rPr lang="en-IN" sz="1400" i="1" dirty="0" smtClean="0">
                  <a:latin typeface="Arial Narrow" pitchFamily="34" charset="0"/>
                </a:rPr>
                <a:t> </a:t>
              </a:r>
              <a:endParaRPr lang="en-IN" sz="1400" i="1" dirty="0">
                <a:latin typeface="Arial Narrow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SYSTEM OF FORCES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800" dirty="0" smtClean="0"/>
              <a:t>When two or more forces act on a body, they are called to form a </a:t>
            </a:r>
            <a:r>
              <a:rPr lang="en-IN" sz="2800" i="1" dirty="0" smtClean="0"/>
              <a:t>system of forces. </a:t>
            </a:r>
          </a:p>
          <a:p>
            <a:r>
              <a:rPr lang="en-IN" sz="2800" dirty="0" smtClean="0"/>
              <a:t>Coplanar forces. The forces, whose lines of action lie on the same plane.</a:t>
            </a:r>
          </a:p>
          <a:p>
            <a:r>
              <a:rPr lang="en-IN" sz="2800" dirty="0" smtClean="0"/>
              <a:t>Collinear forces. The forces, whose lines of action lie on the same line.</a:t>
            </a:r>
          </a:p>
          <a:p>
            <a:r>
              <a:rPr lang="en-IN" sz="2800" dirty="0" smtClean="0"/>
              <a:t>Concurrent forces. The forces, which meet at one point, are known as concurrent forces</a:t>
            </a:r>
            <a:r>
              <a:rPr lang="en-IN" sz="2800" b="1" dirty="0" smtClean="0"/>
              <a:t>.</a:t>
            </a:r>
            <a:endParaRPr lang="en-IN" sz="2800" dirty="0" smtClean="0"/>
          </a:p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0" y="6096000"/>
            <a:ext cx="9144000" cy="762000"/>
            <a:chOff x="0" y="6096000"/>
            <a:chExt cx="9144000" cy="762000"/>
          </a:xfrm>
        </p:grpSpPr>
        <p:pic>
          <p:nvPicPr>
            <p:cNvPr id="7" name="Picture 6" descr="logo for title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08631" y="6172200"/>
              <a:ext cx="1635369" cy="6858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0" y="6096000"/>
              <a:ext cx="74676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400" i="1" dirty="0" smtClean="0">
                  <a:latin typeface="Arial Narrow" pitchFamily="34" charset="0"/>
                </a:rPr>
                <a:t>Hope Foundation’s International Institute of Information Technology, I²IT P-14,Rajiv Gandhi Infotech Park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MIDC Phase 1, Hinjawadi, Pune – 411057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Tel - +91 20 22933441/2/3 | </a:t>
              </a:r>
              <a:r>
                <a:rPr lang="en-IN" sz="1400" i="1" dirty="0" smtClean="0">
                  <a:latin typeface="Arial Narrow" pitchFamily="34" charset="0"/>
                  <a:hlinkClick r:id="rId3"/>
                </a:rPr>
                <a:t>www.isquareit.edu.in</a:t>
              </a:r>
              <a:r>
                <a:rPr lang="en-IN" sz="1400" i="1" dirty="0" smtClean="0">
                  <a:latin typeface="Arial Narrow" pitchFamily="34" charset="0"/>
                </a:rPr>
                <a:t> | </a:t>
              </a:r>
              <a:r>
                <a:rPr lang="en-IN" sz="1400" i="1" dirty="0" smtClean="0">
                  <a:latin typeface="Arial Narrow" pitchFamily="34" charset="0"/>
                  <a:hlinkClick r:id="rId4"/>
                </a:rPr>
                <a:t>info@isquareit.edu.in</a:t>
              </a:r>
              <a:r>
                <a:rPr lang="en-IN" sz="1400" i="1" dirty="0" smtClean="0">
                  <a:latin typeface="Arial Narrow" pitchFamily="34" charset="0"/>
                </a:rPr>
                <a:t> </a:t>
              </a:r>
              <a:endParaRPr lang="en-IN" sz="1400" i="1" dirty="0">
                <a:latin typeface="Arial Narrow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IN" b="1" dirty="0" smtClean="0"/>
              <a:t>SYSTEM OF FORCES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36192"/>
            <a:ext cx="8229600" cy="4389120"/>
          </a:xfrm>
        </p:spPr>
        <p:txBody>
          <a:bodyPr>
            <a:normAutofit fontScale="92500" lnSpcReduction="20000"/>
          </a:bodyPr>
          <a:lstStyle/>
          <a:p>
            <a:r>
              <a:rPr lang="en-IN" dirty="0" smtClean="0"/>
              <a:t>Coplanar concurrent forces. The forces, which meet at one point and their lines of action also lie on the same plane.</a:t>
            </a:r>
          </a:p>
          <a:p>
            <a:endParaRPr lang="en-IN" dirty="0" smtClean="0"/>
          </a:p>
          <a:p>
            <a:r>
              <a:rPr lang="en-IN" dirty="0" smtClean="0"/>
              <a:t>Coplanar non-concurrent forces</a:t>
            </a:r>
            <a:r>
              <a:rPr lang="en-IN" i="1" dirty="0" smtClean="0"/>
              <a:t>. </a:t>
            </a:r>
            <a:r>
              <a:rPr lang="en-IN" dirty="0" smtClean="0"/>
              <a:t>The forces</a:t>
            </a:r>
            <a:r>
              <a:rPr lang="en-IN" i="1" dirty="0" smtClean="0"/>
              <a:t>, </a:t>
            </a:r>
            <a:r>
              <a:rPr lang="en-IN" dirty="0" smtClean="0"/>
              <a:t>which do not meet at one point, but their</a:t>
            </a:r>
            <a:r>
              <a:rPr lang="en-IN" i="1" dirty="0" smtClean="0"/>
              <a:t> </a:t>
            </a:r>
            <a:r>
              <a:rPr lang="en-IN" dirty="0" smtClean="0"/>
              <a:t>lines of action lie on the same plane, are known as coplanar non-concurrent forces.</a:t>
            </a:r>
          </a:p>
          <a:p>
            <a:endParaRPr lang="en-IN" dirty="0" smtClean="0"/>
          </a:p>
          <a:p>
            <a:r>
              <a:rPr lang="en-IN" dirty="0" smtClean="0"/>
              <a:t>Non-coplanar concurrent forces. The forces, which meet at one point, but their lines of action do not lie on the same plane.</a:t>
            </a:r>
          </a:p>
          <a:p>
            <a:r>
              <a:rPr lang="en-IN" dirty="0" smtClean="0"/>
              <a:t>Non-coplanar non-concurrent forces. The forces, which do not meet at one point and their lines of action do not lie on the same plane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0" y="6096000"/>
            <a:ext cx="9144000" cy="762000"/>
            <a:chOff x="0" y="6096000"/>
            <a:chExt cx="9144000" cy="762000"/>
          </a:xfrm>
        </p:grpSpPr>
        <p:pic>
          <p:nvPicPr>
            <p:cNvPr id="7" name="Picture 6" descr="logo for title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08631" y="6172200"/>
              <a:ext cx="1635369" cy="6858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0" y="6096000"/>
              <a:ext cx="74676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400" i="1" dirty="0" smtClean="0">
                  <a:latin typeface="Arial Narrow" pitchFamily="34" charset="0"/>
                </a:rPr>
                <a:t>Hope Foundation’s International Institute of Information Technology, I²IT P-14,Rajiv Gandhi Infotech Park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MIDC Phase 1, Hinjawadi, Pune – 411057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Tel - +91 20 22933441/2/3 | </a:t>
              </a:r>
              <a:r>
                <a:rPr lang="en-IN" sz="1400" i="1" dirty="0" smtClean="0">
                  <a:latin typeface="Arial Narrow" pitchFamily="34" charset="0"/>
                  <a:hlinkClick r:id="rId3"/>
                </a:rPr>
                <a:t>www.isquareit.edu.in</a:t>
              </a:r>
              <a:r>
                <a:rPr lang="en-IN" sz="1400" i="1" dirty="0" smtClean="0">
                  <a:latin typeface="Arial Narrow" pitchFamily="34" charset="0"/>
                </a:rPr>
                <a:t> | </a:t>
              </a:r>
              <a:r>
                <a:rPr lang="en-IN" sz="1400" i="1" dirty="0" smtClean="0">
                  <a:latin typeface="Arial Narrow" pitchFamily="34" charset="0"/>
                  <a:hlinkClick r:id="rId4"/>
                </a:rPr>
                <a:t>info@isquareit.edu.in</a:t>
              </a:r>
              <a:r>
                <a:rPr lang="en-IN" sz="1400" i="1" dirty="0" smtClean="0">
                  <a:latin typeface="Arial Narrow" pitchFamily="34" charset="0"/>
                </a:rPr>
                <a:t> </a:t>
              </a:r>
              <a:endParaRPr lang="en-IN" sz="1400" i="1" dirty="0">
                <a:latin typeface="Arial Narrow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r>
              <a:rPr lang="en-IN" sz="3600" b="1" dirty="0" smtClean="0"/>
              <a:t>RESULTANT FORCE &amp;COMPOSITION OF FORCES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88592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b="1" dirty="0" smtClean="0"/>
              <a:t>RESULTANT FORCE</a:t>
            </a:r>
          </a:p>
          <a:p>
            <a:pPr>
              <a:buNone/>
            </a:pPr>
            <a:r>
              <a:rPr lang="en-IN" dirty="0" smtClean="0"/>
              <a:t>    When number of forces are acting simultaneously on a particle, then it is possible to find out a single force which could replace them i.e., which would produce the same effect as produced by all the given forces. This single force is called </a:t>
            </a:r>
            <a:r>
              <a:rPr lang="en-IN" b="1" i="1" dirty="0" smtClean="0"/>
              <a:t>resultant force</a:t>
            </a:r>
          </a:p>
          <a:p>
            <a:pPr>
              <a:buNone/>
            </a:pPr>
            <a:r>
              <a:rPr lang="en-IN" b="1" dirty="0" smtClean="0"/>
              <a:t> COMPOSITION OF FORCES</a:t>
            </a:r>
          </a:p>
          <a:p>
            <a:pPr>
              <a:buNone/>
            </a:pPr>
            <a:r>
              <a:rPr lang="en-IN" dirty="0" smtClean="0"/>
              <a:t>    The process of finding out the resultant force, of a number of given forces, is called composition of forces or compounding of forces.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0" y="6096000"/>
            <a:ext cx="9144000" cy="762000"/>
            <a:chOff x="0" y="6096000"/>
            <a:chExt cx="9144000" cy="762000"/>
          </a:xfrm>
        </p:grpSpPr>
        <p:pic>
          <p:nvPicPr>
            <p:cNvPr id="7" name="Picture 6" descr="logo for title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08631" y="6172200"/>
              <a:ext cx="1635369" cy="6858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0" y="6096000"/>
              <a:ext cx="74676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400" i="1" dirty="0" smtClean="0">
                  <a:latin typeface="Arial Narrow" pitchFamily="34" charset="0"/>
                </a:rPr>
                <a:t>Hope Foundation’s International Institute of Information Technology, I²IT P-14,Rajiv Gandhi Infotech Park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MIDC Phase 1, Hinjawadi, Pune – 411057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Tel - +91 20 22933441/2/3 | </a:t>
              </a:r>
              <a:r>
                <a:rPr lang="en-IN" sz="1400" i="1" dirty="0" smtClean="0">
                  <a:latin typeface="Arial Narrow" pitchFamily="34" charset="0"/>
                  <a:hlinkClick r:id="rId3"/>
                </a:rPr>
                <a:t>www.isquareit.edu.in</a:t>
              </a:r>
              <a:r>
                <a:rPr lang="en-IN" sz="1400" i="1" dirty="0" smtClean="0">
                  <a:latin typeface="Arial Narrow" pitchFamily="34" charset="0"/>
                </a:rPr>
                <a:t> | </a:t>
              </a:r>
              <a:r>
                <a:rPr lang="en-IN" sz="1400" i="1" dirty="0" smtClean="0">
                  <a:latin typeface="Arial Narrow" pitchFamily="34" charset="0"/>
                  <a:hlinkClick r:id="rId4"/>
                </a:rPr>
                <a:t>info@isquareit.edu.in</a:t>
              </a:r>
              <a:r>
                <a:rPr lang="en-IN" sz="1400" i="1" dirty="0" smtClean="0">
                  <a:latin typeface="Arial Narrow" pitchFamily="34" charset="0"/>
                </a:rPr>
                <a:t> </a:t>
              </a:r>
              <a:endParaRPr lang="en-IN" sz="1400" i="1" dirty="0">
                <a:latin typeface="Arial Narrow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ANALYTICAL METHOD FOR RESULTANT FORCE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IN" b="1" dirty="0" smtClean="0"/>
              <a:t>PARALLELOGRAM LAW OF FORCES</a:t>
            </a:r>
          </a:p>
          <a:p>
            <a:pPr>
              <a:buNone/>
            </a:pPr>
            <a:r>
              <a:rPr lang="en-IN" dirty="0" smtClean="0"/>
              <a:t>     It states, “If two forces, acting simultaneously on a </a:t>
            </a:r>
            <a:r>
              <a:rPr lang="en-IN" dirty="0" err="1" smtClean="0"/>
              <a:t>particle,be</a:t>
            </a:r>
            <a:r>
              <a:rPr lang="en-IN" dirty="0" smtClean="0"/>
              <a:t> represented in magnitude and direction by the two adjacent sides of a parallelogram ; their resultant may be represented in magnitude      and direction by the diagonal of the parallelogram, which passes through their point of intersection.”</a:t>
            </a:r>
          </a:p>
          <a:p>
            <a:pPr>
              <a:buNone/>
            </a:pPr>
            <a:r>
              <a:rPr lang="en-IN" dirty="0" smtClean="0"/>
              <a:t>Mathematically, resultant force,</a:t>
            </a:r>
          </a:p>
          <a:p>
            <a:pPr>
              <a:buNone/>
            </a:pPr>
            <a:r>
              <a:rPr lang="pt-BR" i="1" dirty="0" smtClean="0"/>
              <a:t>R = √ F1 + F2 + 2F1F2 cosθ</a:t>
            </a:r>
          </a:p>
          <a:p>
            <a:pPr>
              <a:buNone/>
            </a:pPr>
            <a:r>
              <a:rPr lang="en-IN" dirty="0" smtClean="0"/>
              <a:t>and  Tan </a:t>
            </a:r>
            <a:r>
              <a:rPr lang="el-GR" dirty="0" smtClean="0"/>
              <a:t>α</a:t>
            </a:r>
            <a:r>
              <a:rPr lang="en-IN" dirty="0" smtClean="0"/>
              <a:t> =</a:t>
            </a:r>
            <a:r>
              <a:rPr lang="pt-BR" i="1" dirty="0" smtClean="0"/>
              <a:t> </a:t>
            </a:r>
            <a:r>
              <a:rPr lang="pt-BR" i="1" u="sng" dirty="0" smtClean="0"/>
              <a:t>F2 sin </a:t>
            </a:r>
            <a:r>
              <a:rPr lang="el-GR" i="1" u="sng" dirty="0" smtClean="0"/>
              <a:t>θ</a:t>
            </a:r>
            <a:endParaRPr lang="en-IN" u="sng" dirty="0" smtClean="0"/>
          </a:p>
          <a:p>
            <a:pPr>
              <a:buNone/>
            </a:pPr>
            <a:r>
              <a:rPr lang="en-IN" i="1" dirty="0" smtClean="0"/>
              <a:t>                       F1+F2</a:t>
            </a:r>
            <a:r>
              <a:rPr lang="pt-BR" i="1" dirty="0" smtClean="0"/>
              <a:t>cosθ</a:t>
            </a:r>
            <a:endParaRPr lang="en-IN" i="1" dirty="0" smtClean="0"/>
          </a:p>
          <a:p>
            <a:pPr>
              <a:buNone/>
            </a:pPr>
            <a:r>
              <a:rPr lang="en-IN" dirty="0" smtClean="0"/>
              <a:t>where </a:t>
            </a:r>
            <a:r>
              <a:rPr lang="en-IN" i="1" dirty="0" smtClean="0"/>
              <a:t>F1 and F2 = Forces whose resultant is required to be found out,</a:t>
            </a:r>
          </a:p>
          <a:p>
            <a:pPr>
              <a:buNone/>
            </a:pPr>
            <a:r>
              <a:rPr lang="en-IN" dirty="0" smtClean="0"/>
              <a:t>θ = Angle between the forces </a:t>
            </a:r>
            <a:r>
              <a:rPr lang="en-IN" i="1" dirty="0" smtClean="0"/>
              <a:t>F1 and F2, and</a:t>
            </a:r>
          </a:p>
          <a:p>
            <a:pPr>
              <a:buNone/>
            </a:pPr>
            <a:r>
              <a:rPr lang="en-IN" dirty="0" smtClean="0"/>
              <a:t>α = Angle which the resultant force makes with one of the forces (say </a:t>
            </a:r>
            <a:r>
              <a:rPr lang="en-IN" i="1" dirty="0" smtClean="0"/>
              <a:t>F1).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0" y="6096000"/>
            <a:ext cx="9144000" cy="762000"/>
            <a:chOff x="0" y="6096000"/>
            <a:chExt cx="9144000" cy="762000"/>
          </a:xfrm>
        </p:grpSpPr>
        <p:pic>
          <p:nvPicPr>
            <p:cNvPr id="7" name="Picture 6" descr="logo for title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08631" y="6172200"/>
              <a:ext cx="1635369" cy="6858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0" y="6096000"/>
              <a:ext cx="74676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400" i="1" dirty="0" smtClean="0">
                  <a:latin typeface="Arial Narrow" pitchFamily="34" charset="0"/>
                </a:rPr>
                <a:t>Hope Foundation’s International Institute of Information Technology, I²IT P-14,Rajiv Gandhi Infotech Park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MIDC Phase 1, Hinjawadi, Pune – 411057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Tel - +91 20 22933441/2/3 | </a:t>
              </a:r>
              <a:r>
                <a:rPr lang="en-IN" sz="1400" i="1" dirty="0" smtClean="0">
                  <a:latin typeface="Arial Narrow" pitchFamily="34" charset="0"/>
                  <a:hlinkClick r:id="rId3"/>
                </a:rPr>
                <a:t>www.isquareit.edu.in</a:t>
              </a:r>
              <a:r>
                <a:rPr lang="en-IN" sz="1400" i="1" dirty="0" smtClean="0">
                  <a:latin typeface="Arial Narrow" pitchFamily="34" charset="0"/>
                </a:rPr>
                <a:t> | </a:t>
              </a:r>
              <a:r>
                <a:rPr lang="en-IN" sz="1400" i="1" dirty="0" smtClean="0">
                  <a:latin typeface="Arial Narrow" pitchFamily="34" charset="0"/>
                  <a:hlinkClick r:id="rId4"/>
                </a:rPr>
                <a:t>info@isquareit.edu.in</a:t>
              </a:r>
              <a:r>
                <a:rPr lang="en-IN" sz="1400" i="1" dirty="0" smtClean="0">
                  <a:latin typeface="Arial Narrow" pitchFamily="34" charset="0"/>
                </a:rPr>
                <a:t> </a:t>
              </a:r>
              <a:endParaRPr lang="en-IN" sz="1400" i="1" dirty="0">
                <a:latin typeface="Arial Narrow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METHOD OF RESOLUTION FOR THE RESULTANT FORCE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IN" dirty="0" smtClean="0"/>
              <a:t>   </a:t>
            </a:r>
            <a:r>
              <a:rPr lang="en-IN" sz="2800" dirty="0" smtClean="0"/>
              <a:t>Resolve all the forces horizontally and find the algebraic sum of all the horizontal components (</a:t>
            </a:r>
            <a:r>
              <a:rPr lang="en-IN" sz="2800" i="1" dirty="0" smtClean="0"/>
              <a:t>i.e., </a:t>
            </a:r>
            <a:r>
              <a:rPr lang="el-GR" sz="2800" i="1" dirty="0" smtClean="0"/>
              <a:t>Σ</a:t>
            </a:r>
            <a:r>
              <a:rPr lang="en-IN" sz="2800" i="1" dirty="0" smtClean="0"/>
              <a:t>H).</a:t>
            </a:r>
          </a:p>
          <a:p>
            <a:pPr>
              <a:buFont typeface="Wingdings" pitchFamily="2" charset="2"/>
              <a:buChar char="§"/>
            </a:pPr>
            <a:r>
              <a:rPr lang="en-IN" sz="2800" dirty="0" smtClean="0"/>
              <a:t>Resolve all the forces vertically and find the algebraic sum of all the vertical components (</a:t>
            </a:r>
            <a:r>
              <a:rPr lang="en-IN" sz="2800" i="1" dirty="0" smtClean="0"/>
              <a:t>i.e., </a:t>
            </a:r>
            <a:r>
              <a:rPr lang="el-GR" sz="2800" i="1" dirty="0" smtClean="0"/>
              <a:t>Σ</a:t>
            </a:r>
            <a:r>
              <a:rPr lang="en-IN" sz="2800" i="1" dirty="0" smtClean="0"/>
              <a:t>V).</a:t>
            </a:r>
          </a:p>
          <a:p>
            <a:pPr>
              <a:buFont typeface="Wingdings" pitchFamily="2" charset="2"/>
              <a:buChar char="§"/>
            </a:pPr>
            <a:r>
              <a:rPr lang="en-IN" sz="2800" dirty="0" smtClean="0"/>
              <a:t>The resultant </a:t>
            </a:r>
            <a:r>
              <a:rPr lang="en-IN" sz="2800" i="1" dirty="0" smtClean="0"/>
              <a:t>R of the given forces will be</a:t>
            </a:r>
          </a:p>
          <a:p>
            <a:pPr>
              <a:buNone/>
            </a:pPr>
            <a:r>
              <a:rPr lang="en-IN" sz="2800" dirty="0" smtClean="0"/>
              <a:t>    given by the equation : </a:t>
            </a:r>
            <a:r>
              <a:rPr lang="pt-BR" sz="2800" i="1" dirty="0" smtClean="0"/>
              <a:t>R =√ (Σ H)² + (ΣV )²</a:t>
            </a:r>
          </a:p>
          <a:p>
            <a:pPr>
              <a:buNone/>
            </a:pPr>
            <a:r>
              <a:rPr lang="en-IN" sz="2800" dirty="0" smtClean="0"/>
              <a:t>    The resultant force will be inclined at an angle θ, with the horizontal, such that tan</a:t>
            </a:r>
            <a:r>
              <a:rPr lang="el-GR" sz="2800" dirty="0" smtClean="0"/>
              <a:t>θ</a:t>
            </a:r>
            <a:r>
              <a:rPr lang="en-IN" sz="2800" dirty="0" smtClean="0"/>
              <a:t> =</a:t>
            </a:r>
            <a:r>
              <a:rPr lang="pt-BR" sz="2800" i="1" dirty="0" smtClean="0"/>
              <a:t> </a:t>
            </a:r>
            <a:r>
              <a:rPr lang="pt-BR" sz="2800" i="1" u="sng" dirty="0" smtClean="0"/>
              <a:t>ΣV</a:t>
            </a:r>
          </a:p>
          <a:p>
            <a:pPr>
              <a:buNone/>
            </a:pPr>
            <a:r>
              <a:rPr lang="pt-BR" sz="2800" i="1" dirty="0" smtClean="0"/>
              <a:t>                                                             ΣH</a:t>
            </a:r>
            <a:endParaRPr lang="en-IN" sz="2800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0" y="6096000"/>
            <a:ext cx="9144000" cy="762000"/>
            <a:chOff x="0" y="6096000"/>
            <a:chExt cx="9144000" cy="762000"/>
          </a:xfrm>
        </p:grpSpPr>
        <p:pic>
          <p:nvPicPr>
            <p:cNvPr id="7" name="Picture 6" descr="logo for title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08631" y="6172200"/>
              <a:ext cx="1635369" cy="6858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0" y="6096000"/>
              <a:ext cx="74676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400" i="1" dirty="0" smtClean="0">
                  <a:latin typeface="Arial Narrow" pitchFamily="34" charset="0"/>
                </a:rPr>
                <a:t>Hope Foundation’s International Institute of Information Technology, I²IT P-14,Rajiv Gandhi Infotech Park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MIDC Phase 1, Hinjawadi, Pune – 411057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Tel - +91 20 22933441/2/3 | </a:t>
              </a:r>
              <a:r>
                <a:rPr lang="en-IN" sz="1400" i="1" dirty="0" smtClean="0">
                  <a:latin typeface="Arial Narrow" pitchFamily="34" charset="0"/>
                  <a:hlinkClick r:id="rId3"/>
                </a:rPr>
                <a:t>www.isquareit.edu.in</a:t>
              </a:r>
              <a:r>
                <a:rPr lang="en-IN" sz="1400" i="1" dirty="0" smtClean="0">
                  <a:latin typeface="Arial Narrow" pitchFamily="34" charset="0"/>
                </a:rPr>
                <a:t> | </a:t>
              </a:r>
              <a:r>
                <a:rPr lang="en-IN" sz="1400" i="1" dirty="0" smtClean="0">
                  <a:latin typeface="Arial Narrow" pitchFamily="34" charset="0"/>
                  <a:hlinkClick r:id="rId4"/>
                </a:rPr>
                <a:t>info@isquareit.edu.in</a:t>
              </a:r>
              <a:r>
                <a:rPr lang="en-IN" sz="1400" i="1" dirty="0" smtClean="0">
                  <a:latin typeface="Arial Narrow" pitchFamily="34" charset="0"/>
                </a:rPr>
                <a:t> </a:t>
              </a:r>
              <a:endParaRPr lang="en-IN" sz="1400" i="1" dirty="0">
                <a:latin typeface="Arial Narrow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IN" dirty="0" smtClean="0"/>
              <a:t>EXERCISE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9992"/>
            <a:ext cx="8229600" cy="4389120"/>
          </a:xfrm>
        </p:spPr>
        <p:txBody>
          <a:bodyPr>
            <a:normAutofit fontScale="85000" lnSpcReduction="10000"/>
          </a:bodyPr>
          <a:lstStyle/>
          <a:p>
            <a:r>
              <a:rPr lang="en-IN" b="1" dirty="0" smtClean="0"/>
              <a:t>1. Find the resultant of two forces equal to 50 N and 30 N acting at an angle of 60°.</a:t>
            </a:r>
            <a:r>
              <a:rPr lang="en-IN" dirty="0" smtClean="0"/>
              <a:t>[</a:t>
            </a:r>
            <a:r>
              <a:rPr lang="en-IN" b="1" dirty="0" smtClean="0"/>
              <a:t>Ans. 70 N ; 21.8</a:t>
            </a:r>
            <a:r>
              <a:rPr lang="en-IN" b="1" i="1" dirty="0" smtClean="0"/>
              <a:t>°]</a:t>
            </a:r>
          </a:p>
          <a:p>
            <a:r>
              <a:rPr lang="en-IN" b="1" dirty="0" smtClean="0"/>
              <a:t>2. Two forces of 80 N and 70 N act simultaneously at a point. Find the resultant force, if the angle </a:t>
            </a:r>
            <a:r>
              <a:rPr lang="en-IN" dirty="0" smtClean="0"/>
              <a:t>between them is 150°. [</a:t>
            </a:r>
            <a:r>
              <a:rPr lang="en-IN" b="1" dirty="0" smtClean="0"/>
              <a:t>Ans. 106.3 N ; 61°]</a:t>
            </a:r>
          </a:p>
          <a:p>
            <a:r>
              <a:rPr lang="en-IN" b="1" dirty="0" smtClean="0"/>
              <a:t>3. Find the resultant of two forces 130 N and 110 N respectively, acting at an angle whose tangent </a:t>
            </a:r>
            <a:r>
              <a:rPr lang="en-IN" dirty="0" smtClean="0"/>
              <a:t>is 12/5. [</a:t>
            </a:r>
            <a:r>
              <a:rPr lang="en-IN" b="1" dirty="0" smtClean="0"/>
              <a:t>Ans. 185.7 N ; 30.5°]</a:t>
            </a:r>
          </a:p>
          <a:p>
            <a:r>
              <a:rPr lang="en-IN" b="1" dirty="0" smtClean="0"/>
              <a:t>4. A push of 180 N and pull of 350 N act simultaneously at a point. Find the resultant of the </a:t>
            </a:r>
            <a:r>
              <a:rPr lang="en-IN" dirty="0" smtClean="0"/>
              <a:t>forces, if the angle between them be 135°. [</a:t>
            </a:r>
            <a:r>
              <a:rPr lang="en-IN" b="1" dirty="0" smtClean="0"/>
              <a:t>Ans. 494 N ; 30°]</a:t>
            </a:r>
          </a:p>
          <a:p>
            <a:r>
              <a:rPr lang="en-IN" b="1" dirty="0" smtClean="0"/>
              <a:t>5. Find the angle between two equal forces </a:t>
            </a:r>
            <a:r>
              <a:rPr lang="en-IN" b="1" i="1" dirty="0" smtClean="0"/>
              <a:t>P, when their resultant is equal to (</a:t>
            </a:r>
            <a:r>
              <a:rPr lang="en-IN" b="1" i="1" dirty="0" err="1" smtClean="0"/>
              <a:t>i</a:t>
            </a:r>
            <a:r>
              <a:rPr lang="en-IN" b="1" i="1" dirty="0" smtClean="0"/>
              <a:t>) P and (ii) P/2. </a:t>
            </a:r>
            <a:r>
              <a:rPr lang="en-IN" dirty="0" smtClean="0"/>
              <a:t>[</a:t>
            </a:r>
            <a:r>
              <a:rPr lang="en-IN" b="1" dirty="0" smtClean="0"/>
              <a:t>Ans. 120° N ; 151°]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0" y="6096000"/>
            <a:ext cx="9144000" cy="762000"/>
            <a:chOff x="0" y="6096000"/>
            <a:chExt cx="9144000" cy="762000"/>
          </a:xfrm>
        </p:grpSpPr>
        <p:pic>
          <p:nvPicPr>
            <p:cNvPr id="7" name="Picture 6" descr="logo for title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08631" y="6172200"/>
              <a:ext cx="1635369" cy="6858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0" y="6096000"/>
              <a:ext cx="74676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400" i="1" dirty="0" smtClean="0">
                  <a:latin typeface="Arial Narrow" pitchFamily="34" charset="0"/>
                </a:rPr>
                <a:t>Hope Foundation’s International Institute of Information Technology, I²IT P-14,Rajiv Gandhi Infotech Park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MIDC Phase 1, Hinjawadi, Pune – 411057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Tel - +91 20 22933441/2/3 | </a:t>
              </a:r>
              <a:r>
                <a:rPr lang="en-IN" sz="1400" i="1" dirty="0" smtClean="0">
                  <a:latin typeface="Arial Narrow" pitchFamily="34" charset="0"/>
                  <a:hlinkClick r:id="rId3"/>
                </a:rPr>
                <a:t>www.isquareit.edu.in</a:t>
              </a:r>
              <a:r>
                <a:rPr lang="en-IN" sz="1400" i="1" dirty="0" smtClean="0">
                  <a:latin typeface="Arial Narrow" pitchFamily="34" charset="0"/>
                </a:rPr>
                <a:t> | </a:t>
              </a:r>
              <a:r>
                <a:rPr lang="en-IN" sz="1400" i="1" dirty="0" smtClean="0">
                  <a:latin typeface="Arial Narrow" pitchFamily="34" charset="0"/>
                  <a:hlinkClick r:id="rId4"/>
                </a:rPr>
                <a:t>info@isquareit.edu.in</a:t>
              </a:r>
              <a:r>
                <a:rPr lang="en-IN" sz="1400" i="1" dirty="0" smtClean="0">
                  <a:latin typeface="Arial Narrow" pitchFamily="34" charset="0"/>
                </a:rPr>
                <a:t> </a:t>
              </a:r>
              <a:endParaRPr lang="en-IN" sz="1400" i="1" dirty="0">
                <a:latin typeface="Arial Narrow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121</TotalTime>
  <Words>1197</Words>
  <Application>Microsoft Office PowerPoint</Application>
  <PresentationFormat>On-screen Show (4:3)</PresentationFormat>
  <Paragraphs>109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  Composition &amp; Resolution of Forces</vt:lpstr>
      <vt:lpstr>INTRODUCTION</vt:lpstr>
      <vt:lpstr>CHARACTERISTICS OF A FORCE</vt:lpstr>
      <vt:lpstr>SYSTEM OF FORCES</vt:lpstr>
      <vt:lpstr>SYSTEM OF FORCES</vt:lpstr>
      <vt:lpstr>RESULTANT FORCE &amp;COMPOSITION OF FORCES</vt:lpstr>
      <vt:lpstr>ANALYTICAL METHOD FOR RESULTANT FORCE</vt:lpstr>
      <vt:lpstr>METHOD OF RESOLUTION FOR THE RESULTANT FORCE</vt:lpstr>
      <vt:lpstr>EXERCISE</vt:lpstr>
      <vt:lpstr>Acknowledgements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Composition and Resolution of Forces</dc:title>
  <dc:creator>Madhuri Reddy</dc:creator>
  <cp:lastModifiedBy>Vaidehi Banerjee</cp:lastModifiedBy>
  <cp:revision>25</cp:revision>
  <dcterms:created xsi:type="dcterms:W3CDTF">2006-08-16T00:00:00Z</dcterms:created>
  <dcterms:modified xsi:type="dcterms:W3CDTF">2019-01-05T05:49:55Z</dcterms:modified>
</cp:coreProperties>
</file>