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Math443/543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Jan. 5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648418-0E85-45AD-9164-321F3C10EF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2F98D-9F39-49E5-A628-6F8F65F04E56}" type="datetimeFigureOut">
              <a:rPr lang="en-US" smtClean="0"/>
              <a:pPr/>
              <a:t>1/7/2019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C376C-C25F-4AC8-9DD2-B4D83A6F85C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50B10-9A16-4141-BACB-F2E9D2154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732A5-3DFD-4139-98D4-5A980C716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CAD01-FFB8-43B8-8034-E8A701500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D18A0-F024-4189-B2F9-70E86B16B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8469E-9398-4CEB-9442-FB3D7EE198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5C356-31FD-41B9-9EF5-5E2E92542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A07C6-C5F2-4ABA-BFD1-10C75196F3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EA4DC-7C38-4CDD-8650-294217B34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36C4F-31B6-48A8-BAC3-7C7169D1E6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DF24D-D84F-4717-ADB2-776B74B1AF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47837-6163-4832-972B-017359F56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C2EB46-AFE4-49C6-A914-9FE7853375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hyperlink" Target="mailto:mandard@isquareit.edu.in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663300"/>
                </a:solidFill>
                <a:latin typeface="Comic Sans MS" charset="0"/>
              </a:rPr>
              <a:t>Engineering Mathematics-I</a:t>
            </a:r>
            <a:br>
              <a:rPr lang="en-US" dirty="0" smtClean="0">
                <a:solidFill>
                  <a:srgbClr val="663300"/>
                </a:solidFill>
                <a:latin typeface="Comic Sans MS" charset="0"/>
              </a:rPr>
            </a:br>
            <a:r>
              <a:rPr lang="en-US" dirty="0" err="1" smtClean="0">
                <a:solidFill>
                  <a:srgbClr val="663300"/>
                </a:solidFill>
                <a:latin typeface="Comic Sans MS" charset="0"/>
              </a:rPr>
              <a:t>Eigenvalues</a:t>
            </a:r>
            <a:r>
              <a:rPr lang="en-US" dirty="0" smtClean="0">
                <a:solidFill>
                  <a:srgbClr val="663300"/>
                </a:solidFill>
                <a:latin typeface="Comic Sans MS" charset="0"/>
              </a:rPr>
              <a:t> and Eigenvectors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8662" y="3470263"/>
            <a:ext cx="7429552" cy="1316059"/>
          </a:xfrm>
        </p:spPr>
        <p:txBody>
          <a:bodyPr/>
          <a:lstStyle/>
          <a:p>
            <a:pPr eaLnBrk="1" hangingPunct="1"/>
            <a:r>
              <a:rPr lang="en-US" dirty="0" smtClean="0"/>
              <a:t>Prepared By- Prof. </a:t>
            </a:r>
            <a:r>
              <a:rPr lang="en-US" dirty="0" err="1" smtClean="0"/>
              <a:t>Mandar</a:t>
            </a:r>
            <a:r>
              <a:rPr lang="en-US" dirty="0" smtClean="0"/>
              <a:t> Vijay </a:t>
            </a:r>
            <a:r>
              <a:rPr lang="en-US" dirty="0" err="1" smtClean="0"/>
              <a:t>Datar</a:t>
            </a:r>
            <a:endParaRPr lang="en-US" dirty="0" smtClean="0"/>
          </a:p>
          <a:p>
            <a:pPr eaLnBrk="1" hangingPunct="1"/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IT,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- 411057</a:t>
            </a: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uiExpand="1" build="p"/>
      <p:bldP spid="11" grpId="1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85936" y="142852"/>
            <a:ext cx="737234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Properties of Eigenvalues and Eigenvectors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20638" y="1190701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>
                <a:solidFill>
                  <a:srgbClr val="0070C0"/>
                </a:solidFill>
              </a:rPr>
              <a:t>Definition:</a:t>
            </a:r>
            <a:r>
              <a:rPr lang="en-US" altLang="zh-TW" sz="2400" dirty="0"/>
              <a:t> The trace of a matrix A, </a:t>
            </a:r>
            <a:r>
              <a:rPr lang="en-US" altLang="zh-TW" sz="2400" dirty="0" smtClean="0"/>
              <a:t>denoted </a:t>
            </a:r>
            <a:r>
              <a:rPr lang="en-US" altLang="zh-TW" sz="2400" dirty="0"/>
              <a:t>by </a:t>
            </a:r>
            <a:r>
              <a:rPr lang="en-US" altLang="zh-TW" sz="2400" dirty="0" err="1"/>
              <a:t>tr</a:t>
            </a:r>
            <a:r>
              <a:rPr lang="en-US" altLang="zh-TW" sz="2400" dirty="0"/>
              <a:t>(A), is the sum of the elements </a:t>
            </a:r>
            <a:r>
              <a:rPr lang="en-US" altLang="zh-TW" sz="2400" dirty="0" smtClean="0"/>
              <a:t>present on </a:t>
            </a:r>
            <a:r>
              <a:rPr lang="en-US" altLang="zh-TW" sz="2400" dirty="0"/>
              <a:t>the main </a:t>
            </a:r>
            <a:r>
              <a:rPr lang="en-US" altLang="zh-TW" sz="2400" dirty="0" smtClean="0"/>
              <a:t>diagonal of matrix A.</a:t>
            </a:r>
            <a:endParaRPr lang="en-US" altLang="zh-TW" sz="2400" dirty="0"/>
          </a:p>
          <a:p>
            <a:pPr>
              <a:spcBef>
                <a:spcPct val="50000"/>
              </a:spcBef>
            </a:pPr>
            <a:r>
              <a:rPr lang="en-US" altLang="zh-TW" sz="2400" dirty="0">
                <a:solidFill>
                  <a:srgbClr val="0070C0"/>
                </a:solidFill>
              </a:rPr>
              <a:t>Property 1:</a:t>
            </a:r>
            <a:r>
              <a:rPr lang="en-US" altLang="zh-TW" sz="2400" dirty="0"/>
              <a:t> The sum of the </a:t>
            </a:r>
            <a:r>
              <a:rPr lang="en-US" altLang="zh-TW" sz="2400" dirty="0" err="1"/>
              <a:t>eigenvalues</a:t>
            </a:r>
            <a:r>
              <a:rPr lang="en-US" altLang="zh-TW" sz="2400" dirty="0"/>
              <a:t> of a matrix equals the trace of the matrix.</a:t>
            </a:r>
          </a:p>
          <a:p>
            <a:pPr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2:</a:t>
            </a:r>
            <a:r>
              <a:rPr lang="en-US" altLang="zh-TW" sz="2400" dirty="0"/>
              <a:t> A matrix is singular if and only if it has a zero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3:</a:t>
            </a:r>
            <a:r>
              <a:rPr lang="en-US" altLang="zh-TW" sz="2400" dirty="0"/>
              <a:t> The </a:t>
            </a:r>
            <a:r>
              <a:rPr lang="en-US" altLang="zh-TW" sz="2400" dirty="0" err="1"/>
              <a:t>eigenvalues</a:t>
            </a:r>
            <a:r>
              <a:rPr lang="en-US" altLang="zh-TW" sz="2400" dirty="0"/>
              <a:t> of an upper (or lower) triangular matrix are the </a:t>
            </a:r>
            <a:r>
              <a:rPr lang="en-US" altLang="zh-TW" sz="2400" dirty="0">
                <a:latin typeface="Bookman Old Style" pitchFamily="18" charset="0"/>
              </a:rPr>
              <a:t>elements</a:t>
            </a:r>
            <a:r>
              <a:rPr lang="en-US" altLang="zh-TW" sz="2400" dirty="0"/>
              <a:t> on the main diagonal.</a:t>
            </a:r>
          </a:p>
          <a:p>
            <a:pPr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4:</a:t>
            </a:r>
            <a:r>
              <a:rPr lang="en-US" altLang="zh-TW" sz="2400" dirty="0"/>
              <a:t> If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A</a:t>
            </a:r>
            <a:r>
              <a:rPr lang="en-US" altLang="zh-TW" sz="2400" dirty="0"/>
              <a:t> and </a:t>
            </a:r>
            <a:r>
              <a:rPr lang="en-US" altLang="zh-TW" sz="2400" b="1" dirty="0">
                <a:solidFill>
                  <a:srgbClr val="0070C0"/>
                </a:solidFill>
              </a:rPr>
              <a:t>A</a:t>
            </a:r>
            <a:r>
              <a:rPr lang="en-US" altLang="zh-TW" sz="2400" dirty="0"/>
              <a:t> is invertible, then </a:t>
            </a:r>
            <a:r>
              <a:rPr lang="en-US" altLang="zh-TW" sz="2400" b="1" dirty="0">
                <a:solidFill>
                  <a:srgbClr val="0070C0"/>
                </a:solidFill>
              </a:rPr>
              <a:t>1/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matrix </a:t>
            </a:r>
            <a:r>
              <a:rPr lang="en-US" altLang="zh-TW" sz="2400" b="1" dirty="0">
                <a:solidFill>
                  <a:srgbClr val="0070C0"/>
                </a:solidFill>
              </a:rPr>
              <a:t>A</a:t>
            </a:r>
            <a:r>
              <a:rPr lang="en-US" altLang="zh-TW" sz="2400" b="1" baseline="30000" dirty="0">
                <a:solidFill>
                  <a:srgbClr val="0070C0"/>
                </a:solidFill>
              </a:rPr>
              <a:t>-1</a:t>
            </a:r>
            <a:r>
              <a:rPr lang="en-US" altLang="zh-TW" sz="24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85936" y="142852"/>
            <a:ext cx="737234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Properties of Eigenvalues and Eigenvectors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0" y="1106505"/>
            <a:ext cx="9144000" cy="445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TW" sz="2400" dirty="0">
                <a:solidFill>
                  <a:srgbClr val="0070C0"/>
                </a:solidFill>
              </a:rPr>
              <a:t>Property 5:</a:t>
            </a:r>
            <a:r>
              <a:rPr lang="en-US" altLang="zh-TW" sz="2400" dirty="0"/>
              <a:t> If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A </a:t>
            </a:r>
            <a:r>
              <a:rPr lang="en-US" altLang="zh-TW" sz="2400" dirty="0"/>
              <a:t>then </a:t>
            </a:r>
            <a:r>
              <a:rPr lang="en-US" altLang="zh-TW" sz="2400" b="1" dirty="0">
                <a:solidFill>
                  <a:srgbClr val="0070C0"/>
                </a:solidFill>
              </a:rPr>
              <a:t>k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kA</a:t>
            </a:r>
            <a:r>
              <a:rPr lang="en-US" altLang="zh-TW" sz="2400" dirty="0"/>
              <a:t> where </a:t>
            </a:r>
            <a:r>
              <a:rPr lang="en-US" altLang="zh-TW" sz="2400" b="1" dirty="0">
                <a:solidFill>
                  <a:srgbClr val="0070C0"/>
                </a:solidFill>
              </a:rPr>
              <a:t>k</a:t>
            </a:r>
            <a:r>
              <a:rPr lang="en-US" altLang="zh-TW" sz="2400" dirty="0"/>
              <a:t> is any arbitrary scalar.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6:</a:t>
            </a:r>
            <a:r>
              <a:rPr lang="en-US" altLang="zh-TW" sz="2400" dirty="0"/>
              <a:t> If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A </a:t>
            </a:r>
            <a:r>
              <a:rPr lang="en-US" altLang="zh-TW" sz="2400" dirty="0"/>
              <a:t>then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b="1" baseline="30000" dirty="0">
                <a:solidFill>
                  <a:srgbClr val="0070C0"/>
                </a:solidFill>
              </a:rPr>
              <a:t>k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 err="1">
                <a:solidFill>
                  <a:srgbClr val="0070C0"/>
                </a:solidFill>
              </a:rPr>
              <a:t>A</a:t>
            </a:r>
            <a:r>
              <a:rPr lang="en-US" altLang="zh-TW" sz="2400" b="1" baseline="30000" dirty="0" err="1">
                <a:solidFill>
                  <a:srgbClr val="0070C0"/>
                </a:solidFill>
              </a:rPr>
              <a:t>k</a:t>
            </a:r>
            <a:r>
              <a:rPr lang="en-US" altLang="zh-TW" sz="2400" dirty="0"/>
              <a:t> for any positive integer </a:t>
            </a:r>
            <a:r>
              <a:rPr lang="en-US" altLang="zh-TW" sz="2400" b="1" dirty="0">
                <a:solidFill>
                  <a:srgbClr val="0070C0"/>
                </a:solidFill>
              </a:rPr>
              <a:t>k</a:t>
            </a:r>
            <a:r>
              <a:rPr lang="en-US" altLang="zh-TW" sz="2400" dirty="0"/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8:</a:t>
            </a:r>
            <a:r>
              <a:rPr lang="en-US" altLang="zh-TW" sz="2400" dirty="0"/>
              <a:t> If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A </a:t>
            </a:r>
            <a:r>
              <a:rPr lang="en-US" altLang="zh-TW" sz="2400" dirty="0"/>
              <a:t>then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</a:t>
            </a:r>
            <a:r>
              <a:rPr lang="en-US" altLang="zh-TW" sz="2400" b="1" dirty="0">
                <a:solidFill>
                  <a:srgbClr val="0070C0"/>
                </a:solidFill>
              </a:rPr>
              <a:t>A</a:t>
            </a:r>
            <a:r>
              <a:rPr lang="en-US" altLang="zh-TW" sz="2400" b="1" baseline="30000" dirty="0">
                <a:solidFill>
                  <a:srgbClr val="0070C0"/>
                </a:solidFill>
              </a:rPr>
              <a:t>T</a:t>
            </a:r>
            <a:r>
              <a:rPr lang="en-US" altLang="zh-TW" sz="2400" dirty="0"/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TW" sz="2400" dirty="0" smtClean="0">
                <a:solidFill>
                  <a:srgbClr val="0070C0"/>
                </a:solidFill>
              </a:rPr>
              <a:t>Property </a:t>
            </a:r>
            <a:r>
              <a:rPr lang="en-US" altLang="zh-TW" sz="2400" dirty="0">
                <a:solidFill>
                  <a:srgbClr val="0070C0"/>
                </a:solidFill>
              </a:rPr>
              <a:t>9:</a:t>
            </a:r>
            <a:r>
              <a:rPr lang="en-US" altLang="zh-TW" sz="2400" dirty="0"/>
              <a:t> The product of the </a:t>
            </a:r>
            <a:r>
              <a:rPr lang="en-US" altLang="zh-TW" sz="2400" dirty="0" err="1"/>
              <a:t>eigenvalues</a:t>
            </a:r>
            <a:r>
              <a:rPr lang="en-US" altLang="zh-TW" sz="2400" dirty="0"/>
              <a:t> (counting multiplicity) of a matrix equals the determinant of the matrix.</a:t>
            </a:r>
            <a:endParaRPr lang="en-US" altLang="zh-TW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85936" y="142852"/>
            <a:ext cx="737234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Properties of Eigenvalues and Eigenvectors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0" y="1571612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 smtClean="0">
                <a:solidFill>
                  <a:srgbClr val="0070C0"/>
                </a:solidFill>
              </a:rPr>
              <a:t>Important Results-</a:t>
            </a:r>
          </a:p>
          <a:p>
            <a:pPr>
              <a:spcBef>
                <a:spcPct val="50000"/>
              </a:spcBef>
            </a:pPr>
            <a:r>
              <a:rPr lang="en-US" altLang="zh-TW" sz="2400" b="1" dirty="0" smtClean="0">
                <a:solidFill>
                  <a:srgbClr val="0070C0"/>
                </a:solidFill>
              </a:rPr>
              <a:t>Theorem</a:t>
            </a:r>
            <a:r>
              <a:rPr lang="en-US" altLang="zh-TW" sz="2400" b="1" dirty="0">
                <a:solidFill>
                  <a:srgbClr val="0070C0"/>
                </a:solidFill>
              </a:rPr>
              <a:t>:</a:t>
            </a:r>
            <a:r>
              <a:rPr lang="en-US" altLang="zh-TW" sz="2400" dirty="0"/>
              <a:t> Eigenvectors corresponding to distinct </a:t>
            </a:r>
            <a:r>
              <a:rPr lang="en-US" altLang="zh-TW" sz="2400" dirty="0" err="1" smtClean="0"/>
              <a:t>eigenvalues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are linearly independent. </a:t>
            </a:r>
          </a:p>
          <a:p>
            <a:pPr>
              <a:spcBef>
                <a:spcPct val="50000"/>
              </a:spcBef>
            </a:pPr>
            <a:r>
              <a:rPr lang="en-US" altLang="zh-TW" sz="2400" b="1" dirty="0">
                <a:solidFill>
                  <a:srgbClr val="0070C0"/>
                </a:solidFill>
              </a:rPr>
              <a:t>Theorem:</a:t>
            </a:r>
            <a:r>
              <a:rPr lang="en-US" altLang="zh-TW" sz="2400" dirty="0"/>
              <a:t> If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of multiplicity </a:t>
            </a:r>
            <a:r>
              <a:rPr lang="en-US" altLang="zh-TW" sz="2400" b="1" dirty="0">
                <a:solidFill>
                  <a:srgbClr val="0070C0"/>
                </a:solidFill>
              </a:rPr>
              <a:t>k</a:t>
            </a:r>
            <a:r>
              <a:rPr lang="en-US" altLang="zh-TW" sz="2400" dirty="0"/>
              <a:t> of an </a:t>
            </a:r>
            <a:r>
              <a:rPr lang="en-US" altLang="zh-TW" sz="2400" b="1" dirty="0">
                <a:solidFill>
                  <a:srgbClr val="0070C0"/>
                </a:solidFill>
              </a:rPr>
              <a:t>n</a:t>
            </a:r>
            <a:r>
              <a:rPr lang="en-US" altLang="zh-TW" sz="2400" dirty="0">
                <a:sym typeface="Symbol" charset="2"/>
              </a:rPr>
              <a:t> </a:t>
            </a:r>
            <a:r>
              <a:rPr lang="en-US" altLang="zh-TW" sz="2400" dirty="0">
                <a:solidFill>
                  <a:srgbClr val="0070C0"/>
                </a:solidFill>
                <a:sym typeface="Symbol" charset="2"/>
              </a:rPr>
              <a:t></a:t>
            </a:r>
            <a:r>
              <a:rPr lang="en-US" altLang="zh-TW" sz="2400" dirty="0">
                <a:sym typeface="Symbol" charset="2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</a:rPr>
              <a:t>n</a:t>
            </a:r>
            <a:r>
              <a:rPr lang="en-US" altLang="zh-TW" sz="2400" dirty="0"/>
              <a:t> matrix </a:t>
            </a:r>
            <a:r>
              <a:rPr lang="en-US" altLang="zh-TW" sz="2400" b="1" dirty="0">
                <a:solidFill>
                  <a:srgbClr val="0070C0"/>
                </a:solidFill>
              </a:rPr>
              <a:t>A </a:t>
            </a:r>
            <a:r>
              <a:rPr lang="en-US" altLang="zh-TW" sz="2400" dirty="0"/>
              <a:t>then </a:t>
            </a:r>
            <a:r>
              <a:rPr lang="en-US" altLang="zh-TW" sz="2400" b="1" dirty="0">
                <a:solidFill>
                  <a:srgbClr val="0070C0"/>
                </a:solidFill>
              </a:rPr>
              <a:t>the number of linearly independent </a:t>
            </a:r>
            <a:r>
              <a:rPr lang="en-US" altLang="zh-TW" sz="2400" dirty="0"/>
              <a:t>eigenvectors of </a:t>
            </a:r>
            <a:r>
              <a:rPr lang="en-US" altLang="zh-TW" sz="2400" b="1" dirty="0">
                <a:solidFill>
                  <a:srgbClr val="0070C0"/>
                </a:solidFill>
              </a:rPr>
              <a:t>A</a:t>
            </a:r>
            <a:r>
              <a:rPr lang="en-US" altLang="zh-TW" sz="2400" dirty="0"/>
              <a:t> associated with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dirty="0"/>
              <a:t> is given by </a:t>
            </a:r>
            <a:r>
              <a:rPr lang="en-US" altLang="zh-TW" sz="2400" b="1" dirty="0">
                <a:solidFill>
                  <a:srgbClr val="0070C0"/>
                </a:solidFill>
              </a:rPr>
              <a:t>m = n - 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rank(A-</a:t>
            </a:r>
            <a:r>
              <a:rPr lang="el-GR" altLang="zh-TW" sz="2400" b="1" dirty="0" smtClean="0">
                <a:solidFill>
                  <a:srgbClr val="0070C0"/>
                </a:solidFill>
              </a:rPr>
              <a:t> </a:t>
            </a:r>
            <a:r>
              <a:rPr lang="el-GR" altLang="zh-TW" sz="2400" b="1" dirty="0">
                <a:solidFill>
                  <a:srgbClr val="0070C0"/>
                </a:solidFill>
              </a:rPr>
              <a:t>λ</a:t>
            </a:r>
            <a:r>
              <a:rPr lang="en-US" altLang="zh-TW" sz="2400" b="1" dirty="0">
                <a:solidFill>
                  <a:srgbClr val="0070C0"/>
                </a:solidFill>
              </a:rPr>
              <a:t>I)</a:t>
            </a:r>
            <a:r>
              <a:rPr lang="en-US" altLang="zh-TW" sz="2400" dirty="0"/>
              <a:t>. </a:t>
            </a:r>
            <a:endParaRPr lang="en-US" altLang="zh-TW" sz="2400" dirty="0" smtClean="0"/>
          </a:p>
          <a:p>
            <a:pPr>
              <a:spcBef>
                <a:spcPct val="50000"/>
              </a:spcBef>
            </a:pPr>
            <a:r>
              <a:rPr lang="en-US" altLang="zh-TW" sz="2400" dirty="0" smtClean="0"/>
              <a:t>Furthermore</a:t>
            </a:r>
            <a:r>
              <a:rPr lang="en-US" altLang="zh-TW" sz="2400" dirty="0"/>
              <a:t>, </a:t>
            </a:r>
            <a:r>
              <a:rPr lang="en-US" altLang="zh-TW" sz="2400" b="1" dirty="0">
                <a:solidFill>
                  <a:srgbClr val="0070C0"/>
                </a:solidFill>
              </a:rPr>
              <a:t>1 ≤ m ≤ k</a:t>
            </a:r>
            <a:r>
              <a:rPr lang="en-US" altLang="zh-TW" sz="2400" dirty="0"/>
              <a:t>. </a:t>
            </a:r>
          </a:p>
          <a:p>
            <a:pPr eaLnBrk="0" hangingPunct="0">
              <a:buFont typeface="Wingdings" charset="2"/>
              <a:buNone/>
            </a:pPr>
            <a:endParaRPr lang="en-US" altLang="zh-TW" sz="2400" dirty="0"/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85936" y="142852"/>
            <a:ext cx="737234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rgbClr val="663300"/>
                </a:solidFill>
                <a:latin typeface="Comic Sans MS" charset="0"/>
                <a:cs typeface="ＭＳ Ｐゴシック" charset="-128"/>
              </a:rPr>
              <a:t>THANK YOU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0" y="1571612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</a:rPr>
              <a:t>For details, please contact</a:t>
            </a:r>
          </a:p>
          <a:p>
            <a:pPr algn="ctr">
              <a:spcBef>
                <a:spcPts val="0"/>
              </a:spcBef>
            </a:pP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</a:rPr>
              <a:t>Prof. </a:t>
            </a:r>
            <a:r>
              <a:rPr lang="en-IN" altLang="zh-TW" sz="2400" b="1" dirty="0" err="1" smtClean="0">
                <a:solidFill>
                  <a:srgbClr val="0070C0"/>
                </a:solidFill>
                <a:latin typeface="Bahnschrift Light" pitchFamily="34" charset="0"/>
              </a:rPr>
              <a:t>Mandar</a:t>
            </a: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</a:rPr>
              <a:t> </a:t>
            </a:r>
            <a:r>
              <a:rPr lang="en-IN" altLang="zh-TW" sz="2400" b="1" dirty="0" err="1" smtClean="0">
                <a:solidFill>
                  <a:srgbClr val="0070C0"/>
                </a:solidFill>
                <a:latin typeface="Bahnschrift Light" pitchFamily="34" charset="0"/>
              </a:rPr>
              <a:t>Datar</a:t>
            </a:r>
            <a:r>
              <a:rPr lang="en-IN" altLang="zh-TW" sz="2400" b="1" smtClean="0">
                <a:solidFill>
                  <a:srgbClr val="0070C0"/>
                </a:solidFill>
                <a:latin typeface="Bahnschrift Light" pitchFamily="34" charset="0"/>
              </a:rPr>
              <a:t> – Asst Prof</a:t>
            </a:r>
            <a:endParaRPr lang="en-IN" altLang="zh-TW" sz="2400" b="1" dirty="0" smtClean="0">
              <a:solidFill>
                <a:srgbClr val="0070C0"/>
              </a:solidFill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  <a:hlinkClick r:id="rId4"/>
              </a:rPr>
              <a:t>mandard@isquareit.edu.in</a:t>
            </a:r>
            <a:endParaRPr lang="en-IN" altLang="zh-TW" sz="2400" b="1" dirty="0" smtClean="0">
              <a:solidFill>
                <a:srgbClr val="0070C0"/>
              </a:solidFill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Department of Applied Sciences &amp; Engineering</a:t>
            </a:r>
          </a:p>
          <a:p>
            <a:pPr algn="ctr">
              <a:spcBef>
                <a:spcPts val="0"/>
              </a:spcBef>
            </a:pPr>
            <a:endParaRPr lang="en-IN" sz="2400" dirty="0" smtClean="0"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Hope Foundation’s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 International Institute of Information Technology, I²IT 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P-14,Rajiv Gandhi Infotech Park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MIDC Phase 1, Hinjawadi, Pune – 411057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Tel - +91 20 22933441/2/3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  <a:hlinkClick r:id="rId5"/>
              </a:rPr>
              <a:t>www.isquareit.edu.in</a:t>
            </a:r>
            <a:r>
              <a:rPr lang="en-IN" sz="2400" dirty="0" smtClean="0">
                <a:latin typeface="Bahnschrift Light" pitchFamily="34" charset="0"/>
              </a:rPr>
              <a:t> | </a:t>
            </a:r>
            <a:r>
              <a:rPr lang="en-IN" sz="2400" dirty="0" smtClean="0">
                <a:latin typeface="Bahnschrift Light" pitchFamily="34" charset="0"/>
                <a:hlinkClick r:id="rId6"/>
              </a:rPr>
              <a:t>info@isquareit.edu.in</a:t>
            </a:r>
            <a:r>
              <a:rPr lang="en-IN" sz="2400" dirty="0" smtClean="0">
                <a:latin typeface="Bahnschrift Light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endParaRPr lang="en-US" altLang="zh-TW" sz="2400" dirty="0">
              <a:latin typeface="Bahnschrift Ligh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14612" y="0"/>
            <a:ext cx="414340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 Definition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71406" y="1011399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0070C0"/>
                </a:solidFill>
                <a:latin typeface="Bookman Old Style" pitchFamily="18" charset="0"/>
              </a:rPr>
              <a:t>Definition 1:</a:t>
            </a:r>
            <a:r>
              <a:rPr lang="en-US" altLang="zh-TW" sz="2000" dirty="0">
                <a:latin typeface="Bookman Old Style" pitchFamily="18" charset="0"/>
              </a:rPr>
              <a:t> A nonzero vector </a:t>
            </a:r>
            <a:r>
              <a:rPr lang="en-US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x</a:t>
            </a:r>
            <a:r>
              <a:rPr lang="en-US" altLang="zh-TW" sz="2000" dirty="0">
                <a:latin typeface="Bookman Old Style" pitchFamily="18" charset="0"/>
              </a:rPr>
              <a:t> is an </a:t>
            </a:r>
            <a:r>
              <a:rPr lang="en-US" altLang="zh-TW" sz="2000" b="1" i="1" dirty="0">
                <a:latin typeface="Bookman Old Style" pitchFamily="18" charset="0"/>
              </a:rPr>
              <a:t>eigenvector</a:t>
            </a:r>
            <a:r>
              <a:rPr lang="en-US" altLang="zh-TW" sz="2000" dirty="0">
                <a:latin typeface="Bookman Old Style" pitchFamily="18" charset="0"/>
              </a:rPr>
              <a:t> (or </a:t>
            </a:r>
            <a:r>
              <a:rPr lang="en-US" altLang="zh-TW" sz="2000" i="1" dirty="0">
                <a:latin typeface="Bookman Old Style" pitchFamily="18" charset="0"/>
              </a:rPr>
              <a:t>characteristic vector</a:t>
            </a:r>
            <a:r>
              <a:rPr lang="en-US" altLang="zh-TW" sz="2000" dirty="0">
                <a:latin typeface="Bookman Old Style" pitchFamily="18" charset="0"/>
              </a:rPr>
              <a:t>) of a square matrix </a:t>
            </a:r>
            <a:r>
              <a:rPr lang="en-US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A</a:t>
            </a:r>
            <a:r>
              <a:rPr lang="en-US" altLang="zh-TW" sz="2000" dirty="0">
                <a:latin typeface="Bookman Old Style" pitchFamily="18" charset="0"/>
              </a:rPr>
              <a:t> if there exists a scalar </a:t>
            </a:r>
            <a:r>
              <a:rPr lang="el-GR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λ</a:t>
            </a:r>
            <a:r>
              <a:rPr lang="en-US" altLang="zh-TW" sz="2000" dirty="0">
                <a:latin typeface="Bookman Old Style" pitchFamily="18" charset="0"/>
              </a:rPr>
              <a:t> such that </a:t>
            </a:r>
            <a:r>
              <a:rPr lang="en-US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Ax = </a:t>
            </a:r>
            <a:r>
              <a:rPr lang="el-GR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λ</a:t>
            </a:r>
            <a:r>
              <a:rPr lang="en-US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x</a:t>
            </a:r>
            <a:r>
              <a:rPr lang="en-US" altLang="zh-TW" sz="2000" dirty="0">
                <a:latin typeface="Bookman Old Style" pitchFamily="18" charset="0"/>
              </a:rPr>
              <a:t>. Then </a:t>
            </a:r>
            <a:r>
              <a:rPr lang="el-GR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λ</a:t>
            </a:r>
            <a:r>
              <a:rPr lang="en-US" altLang="zh-TW" sz="2000" dirty="0">
                <a:latin typeface="Bookman Old Style" pitchFamily="18" charset="0"/>
              </a:rPr>
              <a:t> is an </a:t>
            </a:r>
            <a:r>
              <a:rPr lang="en-US" altLang="zh-TW" sz="2000" b="1" i="1" dirty="0" err="1">
                <a:latin typeface="Bookman Old Style" pitchFamily="18" charset="0"/>
              </a:rPr>
              <a:t>eigenvalue</a:t>
            </a:r>
            <a:r>
              <a:rPr lang="en-US" altLang="zh-TW" sz="2000" dirty="0">
                <a:latin typeface="Bookman Old Style" pitchFamily="18" charset="0"/>
              </a:rPr>
              <a:t> (or </a:t>
            </a:r>
            <a:r>
              <a:rPr lang="en-US" altLang="zh-TW" sz="2000" i="1" dirty="0">
                <a:latin typeface="Bookman Old Style" pitchFamily="18" charset="0"/>
              </a:rPr>
              <a:t>characteristic value</a:t>
            </a:r>
            <a:r>
              <a:rPr lang="en-US" altLang="zh-TW" sz="2000" dirty="0">
                <a:latin typeface="Bookman Old Style" pitchFamily="18" charset="0"/>
              </a:rPr>
              <a:t>) of </a:t>
            </a:r>
            <a:r>
              <a:rPr lang="en-US" altLang="zh-TW" sz="2000" b="1" dirty="0">
                <a:solidFill>
                  <a:schemeClr val="accent2"/>
                </a:solidFill>
                <a:latin typeface="Bookman Old Style" pitchFamily="18" charset="0"/>
              </a:rPr>
              <a:t>A</a:t>
            </a:r>
            <a:r>
              <a:rPr lang="en-US" altLang="zh-TW" sz="2000" dirty="0"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zh-TW" sz="2000" i="1" dirty="0">
                <a:latin typeface="Bookman Old Style" pitchFamily="18" charset="0"/>
              </a:rPr>
              <a:t>Note</a:t>
            </a:r>
            <a:r>
              <a:rPr lang="en-US" altLang="zh-TW" sz="2000" dirty="0">
                <a:latin typeface="Bookman Old Style" pitchFamily="18" charset="0"/>
              </a:rPr>
              <a:t>: The zero vector can not be an </a:t>
            </a:r>
            <a:r>
              <a:rPr lang="en-US" altLang="zh-TW" sz="2000" dirty="0" smtClean="0">
                <a:latin typeface="Bookman Old Style" pitchFamily="18" charset="0"/>
              </a:rPr>
              <a:t>eigenvector but zero can be an </a:t>
            </a:r>
            <a:r>
              <a:rPr lang="en-US" altLang="zh-TW" sz="2000" dirty="0" err="1" smtClean="0">
                <a:latin typeface="Bookman Old Style" pitchFamily="18" charset="0"/>
              </a:rPr>
              <a:t>eigenvalue</a:t>
            </a:r>
            <a:r>
              <a:rPr lang="en-US" altLang="zh-TW" sz="2000" dirty="0" smtClean="0">
                <a:latin typeface="Bookman Old Style" pitchFamily="18" charset="0"/>
              </a:rPr>
              <a:t>. </a:t>
            </a:r>
            <a:endParaRPr lang="en-US" altLang="zh-TW" sz="2000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TW" sz="2000" dirty="0">
                <a:latin typeface="Bookman Old Style" pitchFamily="18" charset="0"/>
                <a:sym typeface="Symbol" charset="2"/>
              </a:rPr>
              <a:t>Example: 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Claim that 		is an </a:t>
            </a:r>
            <a:r>
              <a:rPr lang="en-US" altLang="zh-TW" sz="2000" dirty="0" err="1" smtClean="0">
                <a:latin typeface="Bookman Old Style" pitchFamily="18" charset="0"/>
                <a:sym typeface="Symbol" charset="2"/>
              </a:rPr>
              <a:t>eigen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-vector for matrix			</a:t>
            </a:r>
          </a:p>
          <a:p>
            <a:pPr>
              <a:spcBef>
                <a:spcPct val="50000"/>
              </a:spcBef>
            </a:pPr>
            <a:endParaRPr lang="en-US" altLang="zh-TW" sz="2000" dirty="0" smtClean="0">
              <a:latin typeface="Bookman Old Style" pitchFamily="18" charset="0"/>
              <a:sym typeface="Symbol" charset="2"/>
            </a:endParaRPr>
          </a:p>
          <a:p>
            <a:pPr>
              <a:spcBef>
                <a:spcPct val="50000"/>
              </a:spcBef>
            </a:pP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Solution:- Observe that				For  </a:t>
            </a:r>
            <a:r>
              <a:rPr lang="el-GR" altLang="zh-TW" sz="2000" dirty="0" smtClean="0">
                <a:latin typeface="Bookman Old Style" pitchFamily="18" charset="0"/>
                <a:sym typeface="Symbol" charset="2"/>
              </a:rPr>
              <a:t>λ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= 3  </a:t>
            </a:r>
          </a:p>
          <a:p>
            <a:pPr>
              <a:spcBef>
                <a:spcPct val="50000"/>
              </a:spcBef>
            </a:pPr>
            <a:endParaRPr lang="en-US" altLang="zh-TW" sz="2000" dirty="0" smtClean="0">
              <a:latin typeface="Bookman Old Style" pitchFamily="18" charset="0"/>
              <a:sym typeface="Symbol" charset="2"/>
            </a:endParaRPr>
          </a:p>
          <a:p>
            <a:pPr>
              <a:spcBef>
                <a:spcPct val="50000"/>
              </a:spcBef>
            </a:pPr>
            <a:r>
              <a:rPr lang="el-GR" altLang="zh-TW" sz="2000" dirty="0" smtClean="0">
                <a:latin typeface="Bookman Old Style" pitchFamily="18" charset="0"/>
                <a:sym typeface="Symbol" charset="2"/>
              </a:rPr>
              <a:t>λ</a:t>
            </a:r>
            <a:r>
              <a:rPr lang="en-IN" altLang="zh-TW" sz="2000" dirty="0" smtClean="0">
                <a:latin typeface="Bookman Old Style" pitchFamily="18" charset="0"/>
                <a:sym typeface="Symbol" charset="2"/>
              </a:rPr>
              <a:t>x 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=			Thus, </a:t>
            </a:r>
            <a:r>
              <a:rPr lang="el-GR" altLang="zh-TW" sz="2000" dirty="0" smtClean="0">
                <a:latin typeface="Bookman Old Style" pitchFamily="18" charset="0"/>
                <a:sym typeface="Symbol" charset="2"/>
              </a:rPr>
              <a:t>λ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 = 3 is an </a:t>
            </a:r>
            <a:r>
              <a:rPr lang="en-US" altLang="zh-TW" sz="2000" dirty="0" err="1" smtClean="0">
                <a:latin typeface="Bookman Old Style" pitchFamily="18" charset="0"/>
                <a:sym typeface="Symbol" charset="2"/>
              </a:rPr>
              <a:t>eigenvalue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 of A and x is the 			corresponding </a:t>
            </a:r>
            <a:r>
              <a:rPr lang="en-US" altLang="zh-TW" sz="2000" dirty="0" err="1" smtClean="0">
                <a:latin typeface="Bookman Old Style" pitchFamily="18" charset="0"/>
                <a:sym typeface="Symbol" charset="2"/>
              </a:rPr>
              <a:t>eigen</a:t>
            </a:r>
            <a:r>
              <a:rPr lang="en-US" altLang="zh-TW" sz="2000" dirty="0" smtClean="0">
                <a:latin typeface="Bookman Old Style" pitchFamily="18" charset="0"/>
                <a:sym typeface="Symbol" charset="2"/>
              </a:rPr>
              <a:t> vector.</a:t>
            </a:r>
          </a:p>
          <a:p>
            <a:pPr>
              <a:spcBef>
                <a:spcPct val="50000"/>
              </a:spcBef>
            </a:pPr>
            <a:endParaRPr lang="en-US" altLang="zh-TW" sz="2000" dirty="0" smtClean="0">
              <a:latin typeface="Bookman Old Style" pitchFamily="18" charset="0"/>
              <a:sym typeface="Symbol" charset="2"/>
            </a:endParaRPr>
          </a:p>
          <a:p>
            <a:pPr>
              <a:spcBef>
                <a:spcPct val="50000"/>
              </a:spcBef>
            </a:pPr>
            <a:endParaRPr lang="en-US" altLang="zh-TW" sz="2000" dirty="0" smtClean="0">
              <a:latin typeface="Bookman Old Style" pitchFamily="18" charset="0"/>
              <a:sym typeface="Symbol" charset="2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822583" y="2643182"/>
          <a:ext cx="811167" cy="696115"/>
        </p:xfrm>
        <a:graphic>
          <a:graphicData uri="http://schemas.openxmlformats.org/presentationml/2006/ole">
            <p:oleObj spid="_x0000_s38914" name="Equation" r:id="rId7" imgW="406080" imgH="393480" progId="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429520" y="2643182"/>
          <a:ext cx="1500198" cy="749043"/>
        </p:xfrm>
        <a:graphic>
          <a:graphicData uri="http://schemas.openxmlformats.org/presentationml/2006/ole">
            <p:oleObj spid="_x0000_s38915" name="Equation" r:id="rId8" imgW="698400" imgH="39348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76560" y="3786190"/>
          <a:ext cx="2857520" cy="826012"/>
        </p:xfrm>
        <a:graphic>
          <a:graphicData uri="http://schemas.openxmlformats.org/presentationml/2006/ole">
            <p:oleObj spid="_x0000_s38916" name="Equation" r:id="rId9" imgW="1206360" imgH="39348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14348" y="4643446"/>
          <a:ext cx="1585462" cy="1012531"/>
        </p:xfrm>
        <a:graphic>
          <a:graphicData uri="http://schemas.openxmlformats.org/presentationml/2006/ole">
            <p:oleObj spid="_x0000_s38917" name="Equation" r:id="rId10" imgW="545760" imgH="39348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14546" y="0"/>
            <a:ext cx="542925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Geometric interpretation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52400" y="1119263"/>
            <a:ext cx="8839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Let A be an </a:t>
            </a:r>
            <a:r>
              <a:rPr lang="en-US" sz="2400" dirty="0" err="1"/>
              <a:t>n×n</a:t>
            </a:r>
            <a:r>
              <a:rPr lang="en-US" sz="2400" dirty="0"/>
              <a:t> </a:t>
            </a:r>
            <a:r>
              <a:rPr lang="en-US" sz="2400" dirty="0" smtClean="0"/>
              <a:t>matrix, if X is an </a:t>
            </a:r>
            <a:r>
              <a:rPr lang="en-US" sz="2400" dirty="0"/>
              <a:t>n×1 </a:t>
            </a:r>
            <a:r>
              <a:rPr lang="en-US" sz="2400" dirty="0" smtClean="0"/>
              <a:t>vector then Y=AX</a:t>
            </a:r>
            <a:r>
              <a:rPr lang="en-US" sz="2400" b="1" dirty="0" smtClean="0"/>
              <a:t> </a:t>
            </a:r>
            <a:r>
              <a:rPr lang="en-US" sz="2400" dirty="0" smtClean="0"/>
              <a:t>is another n×1 vector.</a:t>
            </a:r>
            <a:r>
              <a:rPr lang="en-US" sz="2400" b="1" dirty="0" smtClean="0"/>
              <a:t> </a:t>
            </a:r>
            <a:r>
              <a:rPr lang="en-US" sz="2400" dirty="0" smtClean="0"/>
              <a:t>Thus </a:t>
            </a:r>
            <a:r>
              <a:rPr lang="en-US" sz="2400" dirty="0"/>
              <a:t>A can be considered as a transformation </a:t>
            </a:r>
            <a:r>
              <a:rPr lang="en-US" sz="2400" dirty="0" smtClean="0"/>
              <a:t>matrix that transforms vector X to vector Y </a:t>
            </a:r>
            <a:endParaRPr lang="en-US" sz="2400" dirty="0"/>
          </a:p>
          <a:p>
            <a:r>
              <a:rPr lang="en-US" sz="2400" dirty="0" smtClean="0"/>
              <a:t>In </a:t>
            </a:r>
            <a:r>
              <a:rPr lang="en-US" sz="2400" dirty="0"/>
              <a:t>general, a matrix </a:t>
            </a:r>
            <a:r>
              <a:rPr lang="en-US" sz="2400" dirty="0" smtClean="0"/>
              <a:t>multiplied to </a:t>
            </a:r>
            <a:r>
              <a:rPr lang="en-US" sz="2400" dirty="0"/>
              <a:t>a vector </a:t>
            </a:r>
            <a:r>
              <a:rPr lang="en-US" sz="2400" dirty="0" smtClean="0"/>
              <a:t>changes </a:t>
            </a:r>
            <a:r>
              <a:rPr lang="en-US" sz="2400" dirty="0"/>
              <a:t>both its magnitude </a:t>
            </a:r>
            <a:r>
              <a:rPr lang="en-US" sz="2400" dirty="0" smtClean="0"/>
              <a:t>and </a:t>
            </a:r>
            <a:r>
              <a:rPr lang="en-US" sz="2400" dirty="0"/>
              <a:t>direction. However, a matrix may </a:t>
            </a:r>
            <a:r>
              <a:rPr lang="en-US" sz="2400" dirty="0" smtClean="0"/>
              <a:t>operate </a:t>
            </a:r>
            <a:r>
              <a:rPr lang="en-US" sz="2400" dirty="0"/>
              <a:t>on certain vectors by changing only their magnitude, and leaving their direction </a:t>
            </a:r>
            <a:r>
              <a:rPr lang="en-US" sz="2400" dirty="0" smtClean="0"/>
              <a:t>unchanged. Such </a:t>
            </a:r>
            <a:r>
              <a:rPr lang="en-US" sz="2400" dirty="0"/>
              <a:t>vectors are the </a:t>
            </a:r>
            <a:r>
              <a:rPr lang="en-US" sz="2400" b="1" dirty="0" smtClean="0"/>
              <a:t>Eigenvectors</a:t>
            </a:r>
            <a:r>
              <a:rPr lang="en-US" sz="2400" dirty="0" smtClean="0"/>
              <a:t> </a:t>
            </a:r>
            <a:r>
              <a:rPr lang="en-US" sz="2400" dirty="0"/>
              <a:t>of the matrix. </a:t>
            </a:r>
          </a:p>
          <a:p>
            <a:endParaRPr lang="en-US" sz="2400" dirty="0" smtClean="0"/>
          </a:p>
          <a:p>
            <a:r>
              <a:rPr lang="en-US" sz="2400" dirty="0" smtClean="0"/>
              <a:t>If a </a:t>
            </a:r>
            <a:r>
              <a:rPr lang="en-US" sz="2400" dirty="0"/>
              <a:t>matrix </a:t>
            </a:r>
            <a:r>
              <a:rPr lang="en-US" sz="2400" dirty="0" smtClean="0"/>
              <a:t>multiplied to an </a:t>
            </a:r>
            <a:r>
              <a:rPr lang="en-US" sz="2400" dirty="0"/>
              <a:t>eigenvector </a:t>
            </a:r>
            <a:r>
              <a:rPr lang="en-US" sz="2400" dirty="0" smtClean="0"/>
              <a:t>changes </a:t>
            </a:r>
            <a:r>
              <a:rPr lang="en-US" sz="2400" dirty="0"/>
              <a:t>its magnitude by a factor, which is positive if its direction is unchanged and negative if its direction is reversed. This factor is </a:t>
            </a:r>
            <a:r>
              <a:rPr lang="en-US" sz="2400" dirty="0" smtClean="0"/>
              <a:t>nothing but the </a:t>
            </a:r>
            <a:r>
              <a:rPr lang="en-US" sz="2400" b="1" dirty="0" err="1"/>
              <a:t>eigenvalue</a:t>
            </a:r>
            <a:r>
              <a:rPr lang="en-US" sz="2400" dirty="0"/>
              <a:t> associated with that eigenvector.</a:t>
            </a: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9930" y="142852"/>
            <a:ext cx="303370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 Eigenvalues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0" y="1201767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/>
              <a:t>Let x be an eigenvector of the matrix A. Then there must exist an </a:t>
            </a:r>
            <a:r>
              <a:rPr lang="en-US" altLang="zh-TW" sz="2400" dirty="0" err="1"/>
              <a:t>eigenvalue</a:t>
            </a:r>
            <a:r>
              <a:rPr lang="en-US" altLang="zh-TW" sz="2400" dirty="0"/>
              <a:t> </a:t>
            </a:r>
            <a:r>
              <a:rPr lang="el-GR" altLang="zh-TW" sz="2400" dirty="0"/>
              <a:t>λ</a:t>
            </a:r>
            <a:r>
              <a:rPr lang="en-US" altLang="zh-TW" sz="2400" dirty="0"/>
              <a:t> such that 	Ax = </a:t>
            </a:r>
            <a:r>
              <a:rPr lang="el-GR" altLang="zh-TW" sz="2400" dirty="0"/>
              <a:t>λ</a:t>
            </a:r>
            <a:r>
              <a:rPr lang="en-US" altLang="zh-TW" sz="2400" dirty="0"/>
              <a:t>x 	</a:t>
            </a:r>
            <a:endParaRPr lang="en-US" altLang="zh-TW" sz="2400" dirty="0" smtClean="0"/>
          </a:p>
          <a:p>
            <a:pPr>
              <a:spcBef>
                <a:spcPct val="50000"/>
              </a:spcBef>
            </a:pPr>
            <a:r>
              <a:rPr lang="en-US" altLang="zh-TW" sz="2400" dirty="0" smtClean="0"/>
              <a:t>or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equivalently, Ax </a:t>
            </a:r>
            <a:r>
              <a:rPr lang="en-US" altLang="zh-TW" sz="2400" dirty="0"/>
              <a:t>- </a:t>
            </a:r>
            <a:r>
              <a:rPr lang="el-GR" altLang="zh-TW" sz="2400" dirty="0"/>
              <a:t>λ</a:t>
            </a:r>
            <a:r>
              <a:rPr lang="en-US" altLang="zh-TW" sz="2400" dirty="0"/>
              <a:t>x = 0	</a:t>
            </a:r>
            <a:r>
              <a:rPr lang="en-US" altLang="zh-TW" sz="2400" dirty="0" smtClean="0"/>
              <a:t>	or	 (A </a:t>
            </a:r>
            <a:r>
              <a:rPr lang="en-US" altLang="zh-TW" sz="2400" dirty="0"/>
              <a:t>– </a:t>
            </a:r>
            <a:r>
              <a:rPr lang="el-GR" altLang="zh-TW" sz="2400" dirty="0"/>
              <a:t>λ</a:t>
            </a:r>
            <a:r>
              <a:rPr lang="en-US" altLang="zh-TW" sz="2400" dirty="0"/>
              <a:t>I)x = 0</a:t>
            </a:r>
          </a:p>
          <a:p>
            <a:pPr>
              <a:spcBef>
                <a:spcPct val="50000"/>
              </a:spcBef>
            </a:pPr>
            <a:r>
              <a:rPr lang="en-US" altLang="zh-TW" sz="2400" dirty="0"/>
              <a:t>If we define a new matrix B = A – </a:t>
            </a:r>
            <a:r>
              <a:rPr lang="el-GR" altLang="zh-TW" sz="2400" dirty="0"/>
              <a:t>λ</a:t>
            </a:r>
            <a:r>
              <a:rPr lang="en-US" altLang="zh-TW" sz="2400" dirty="0"/>
              <a:t>I, </a:t>
            </a:r>
            <a:r>
              <a:rPr lang="en-US" altLang="zh-TW" sz="2400" dirty="0" smtClean="0"/>
              <a:t>then </a:t>
            </a:r>
            <a:r>
              <a:rPr lang="en-US" altLang="zh-TW" sz="2400" dirty="0" err="1" smtClean="0"/>
              <a:t>Bx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0</a:t>
            </a:r>
          </a:p>
          <a:p>
            <a:pPr>
              <a:spcBef>
                <a:spcPct val="50000"/>
              </a:spcBef>
            </a:pPr>
            <a:r>
              <a:rPr lang="en-US" altLang="zh-TW" sz="2400" dirty="0"/>
              <a:t>If B has an inverse then x = B</a:t>
            </a:r>
            <a:r>
              <a:rPr lang="en-US" altLang="zh-TW" sz="2400" baseline="30000" dirty="0"/>
              <a:t>-1</a:t>
            </a:r>
            <a:r>
              <a:rPr lang="en-US" altLang="zh-TW" sz="2400" dirty="0"/>
              <a:t>0 = 0. But an eigenvector cannot be </a:t>
            </a:r>
            <a:r>
              <a:rPr lang="en-US" altLang="zh-TW" sz="2400" dirty="0" smtClean="0"/>
              <a:t>zero. </a:t>
            </a:r>
            <a:r>
              <a:rPr lang="en-US" altLang="zh-TW" sz="2400" dirty="0" smtClean="0">
                <a:sym typeface="Symbol" charset="2"/>
              </a:rPr>
              <a:t>Thus</a:t>
            </a:r>
            <a:r>
              <a:rPr lang="en-US" altLang="zh-TW" sz="2400" dirty="0">
                <a:sym typeface="Symbol" charset="2"/>
              </a:rPr>
              <a:t>, it follows that x will be an eigenvector of A if and only if  </a:t>
            </a:r>
            <a:r>
              <a:rPr lang="en-US" altLang="zh-TW" sz="2400" b="1" dirty="0">
                <a:sym typeface="Symbol" charset="2"/>
              </a:rPr>
              <a:t>B does not have an inverse</a:t>
            </a:r>
            <a:r>
              <a:rPr lang="en-US" altLang="zh-TW" sz="2400" dirty="0">
                <a:sym typeface="Symbol" charset="2"/>
              </a:rPr>
              <a:t>, or equivalently </a:t>
            </a:r>
            <a:r>
              <a:rPr lang="en-US" altLang="zh-TW" sz="2400" b="1" dirty="0" err="1">
                <a:sym typeface="Symbol" charset="2"/>
              </a:rPr>
              <a:t>det</a:t>
            </a:r>
            <a:r>
              <a:rPr lang="en-US" altLang="zh-TW" sz="2400" b="1" dirty="0">
                <a:sym typeface="Symbol" charset="2"/>
              </a:rPr>
              <a:t>(B)=0</a:t>
            </a:r>
            <a:r>
              <a:rPr lang="en-US" altLang="zh-TW" sz="2400" dirty="0">
                <a:sym typeface="Symbol" charset="2"/>
              </a:rPr>
              <a:t>, or</a:t>
            </a:r>
          </a:p>
          <a:p>
            <a:pPr>
              <a:spcBef>
                <a:spcPct val="50000"/>
              </a:spcBef>
            </a:pPr>
            <a:r>
              <a:rPr lang="en-US" altLang="zh-TW" sz="2400" dirty="0">
                <a:sym typeface="Symbol" charset="2"/>
              </a:rPr>
              <a:t>			</a:t>
            </a:r>
            <a:r>
              <a:rPr lang="en-US" altLang="zh-TW" sz="2400" b="1" dirty="0" err="1">
                <a:sym typeface="Symbol" charset="2"/>
              </a:rPr>
              <a:t>det</a:t>
            </a:r>
            <a:r>
              <a:rPr lang="en-US" altLang="zh-TW" sz="2400" b="1" dirty="0"/>
              <a:t>(A – </a:t>
            </a:r>
            <a:r>
              <a:rPr lang="el-GR" altLang="zh-TW" sz="2400" b="1" dirty="0"/>
              <a:t>λ</a:t>
            </a:r>
            <a:r>
              <a:rPr lang="en-US" altLang="zh-TW" sz="2400" b="1" dirty="0"/>
              <a:t>I) = 0</a:t>
            </a:r>
          </a:p>
          <a:p>
            <a:pPr>
              <a:spcBef>
                <a:spcPct val="50000"/>
              </a:spcBef>
            </a:pPr>
            <a:r>
              <a:rPr lang="en-US" altLang="zh-TW" sz="2400" dirty="0">
                <a:sym typeface="Symbol" charset="2"/>
              </a:rPr>
              <a:t>This is called the characteristic equation of A. Its </a:t>
            </a:r>
            <a:r>
              <a:rPr lang="en-US" altLang="zh-TW" sz="2400" dirty="0" smtClean="0">
                <a:sym typeface="Symbol" charset="2"/>
              </a:rPr>
              <a:t>roots are the </a:t>
            </a:r>
            <a:r>
              <a:rPr lang="en-US" altLang="zh-TW" sz="2400" dirty="0" err="1">
                <a:sym typeface="Symbol" charset="2"/>
              </a:rPr>
              <a:t>eigenvalues</a:t>
            </a:r>
            <a:r>
              <a:rPr lang="en-US" altLang="zh-TW" sz="2400" dirty="0">
                <a:sym typeface="Symbol" charset="2"/>
              </a:rPr>
              <a:t> of A</a:t>
            </a:r>
            <a:r>
              <a:rPr lang="en-US" altLang="zh-TW" sz="2400" dirty="0" smtClean="0">
                <a:sym typeface="Symbol" charset="2"/>
              </a:rPr>
              <a:t>.</a:t>
            </a:r>
            <a:endParaRPr lang="en-US" altLang="zh-TW" sz="2400" dirty="0">
              <a:sym typeface="Symbol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57422" y="99994"/>
            <a:ext cx="485778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Eigenvalues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: examples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1204938"/>
            <a:ext cx="9144000" cy="465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Example 1: 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Find the </a:t>
            </a:r>
            <a:r>
              <a:rPr kumimoji="0" lang="en-US" altLang="zh-TW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eigenvalues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en-US" altLang="zh-TW" sz="2000" kern="0" dirty="0" smtClean="0">
                <a:cs typeface="ＭＳ Ｐゴシック" charset="-128"/>
              </a:rPr>
              <a:t>				Thus, two </a:t>
            </a:r>
            <a:r>
              <a:rPr lang="en-US" altLang="zh-TW" sz="2000" kern="0" dirty="0" err="1" smtClean="0">
                <a:cs typeface="ＭＳ Ｐゴシック" charset="-128"/>
              </a:rPr>
              <a:t>eigenvalues</a:t>
            </a:r>
            <a:r>
              <a:rPr lang="en-US" altLang="zh-TW" sz="2000" kern="0" dirty="0" smtClean="0">
                <a:cs typeface="ＭＳ Ｐゴシック" charset="-128"/>
              </a:rPr>
              <a:t>: </a:t>
            </a:r>
            <a:r>
              <a:rPr lang="en-US" altLang="zh-TW" sz="2000" kern="0" dirty="0" smtClean="0">
                <a:cs typeface="ＭＳ Ｐゴシック" charset="-128"/>
                <a:sym typeface="Symbol" charset="2"/>
              </a:rPr>
              <a:t>5</a:t>
            </a:r>
            <a:r>
              <a:rPr lang="en-US" altLang="zh-TW" sz="2000" kern="0" dirty="0" smtClean="0">
                <a:cs typeface="ＭＳ Ｐゴシック" charset="-128"/>
              </a:rPr>
              <a:t>, </a:t>
            </a:r>
            <a:r>
              <a:rPr lang="en-US" altLang="zh-TW" sz="2000" kern="0" dirty="0" smtClean="0">
                <a:cs typeface="ＭＳ Ｐゴシック" charset="-128"/>
                <a:sym typeface="Symbol" charset="2"/>
              </a:rPr>
              <a:t></a:t>
            </a:r>
            <a:r>
              <a:rPr lang="en-US" altLang="zh-TW" sz="2000" kern="0" dirty="0" smtClean="0">
                <a:cs typeface="ＭＳ Ｐゴシック" charset="-128"/>
              </a:rPr>
              <a:t> 1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Note: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The roots of the characteristic equation can be repeated. That is, </a:t>
            </a:r>
            <a:r>
              <a:rPr kumimoji="0" lang="el-GR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λ</a:t>
            </a:r>
            <a:r>
              <a:rPr kumimoji="0" lang="en-US" altLang="zh-TW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1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= </a:t>
            </a:r>
            <a:r>
              <a:rPr kumimoji="0" lang="el-GR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λ</a:t>
            </a:r>
            <a:r>
              <a:rPr kumimoji="0" lang="en-US" altLang="zh-TW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2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=…= </a:t>
            </a:r>
            <a:r>
              <a:rPr kumimoji="0" lang="el-GR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λ</a:t>
            </a:r>
            <a:r>
              <a:rPr kumimoji="0" lang="en-US" altLang="zh-TW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k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. If that happens, the </a:t>
            </a:r>
            <a:r>
              <a:rPr kumimoji="0" lang="en-US" altLang="zh-TW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eigenvalue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is said to be of multiplicity k.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Example 2: 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ＭＳ Ｐゴシック" charset="-128"/>
              </a:rPr>
              <a:t>Find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the </a:t>
            </a:r>
            <a:r>
              <a:rPr kumimoji="0" lang="en-US" altLang="zh-TW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eigen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values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			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286248" y="1071546"/>
          <a:ext cx="1320800" cy="858837"/>
        </p:xfrm>
        <a:graphic>
          <a:graphicData uri="http://schemas.openxmlformats.org/presentationml/2006/ole">
            <p:oleObj spid="_x0000_s39938" name="Equation" r:id="rId7" imgW="634680" imgH="393480" progId="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428596" y="1643050"/>
          <a:ext cx="4191000" cy="1244600"/>
        </p:xfrm>
        <a:graphic>
          <a:graphicData uri="http://schemas.openxmlformats.org/presentationml/2006/ole">
            <p:oleObj spid="_x0000_s39939" name="Equation" r:id="rId8" imgW="2095200" imgH="622080" progId="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928926" y="4572008"/>
          <a:ext cx="2058988" cy="1273175"/>
        </p:xfrm>
        <a:graphic>
          <a:graphicData uri="http://schemas.openxmlformats.org/presentationml/2006/ole">
            <p:oleObj spid="_x0000_s39940" name="Equation" r:id="rId9" imgW="977760" imgH="59688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00166" y="1214422"/>
          <a:ext cx="6215106" cy="3000396"/>
        </p:xfrm>
        <a:graphic>
          <a:graphicData uri="http://schemas.openxmlformats.org/presentationml/2006/ole">
            <p:oleObj spid="_x0000_s40962" name="Equation" r:id="rId7" imgW="1600200" imgH="1028520" progId="">
              <p:embed/>
            </p:oleObj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57422" y="99994"/>
            <a:ext cx="485778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Example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 continued…..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00166" y="4824723"/>
            <a:ext cx="635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Therefore, </a:t>
            </a:r>
            <a:r>
              <a:rPr lang="el-GR" altLang="zh-TW" sz="2400" dirty="0" smtClean="0"/>
              <a:t>λ</a:t>
            </a:r>
            <a:r>
              <a:rPr lang="en-US" altLang="zh-TW" sz="2400" dirty="0" smtClean="0"/>
              <a:t> = -2, 1, 3 are </a:t>
            </a:r>
            <a:r>
              <a:rPr lang="en-US" altLang="zh-TW" sz="2400" dirty="0" err="1" smtClean="0"/>
              <a:t>eigenvalues</a:t>
            </a:r>
            <a:r>
              <a:rPr lang="en-US" altLang="zh-TW" sz="2400" dirty="0" smtClean="0"/>
              <a:t> of  A.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33692" y="142852"/>
            <a:ext cx="348138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Eigenvectors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0" y="1142984"/>
            <a:ext cx="9144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zh-TW" sz="2000" dirty="0"/>
              <a:t>To each distinct </a:t>
            </a:r>
            <a:r>
              <a:rPr lang="en-US" altLang="zh-TW" sz="2000" dirty="0" err="1"/>
              <a:t>eigenvalue</a:t>
            </a:r>
            <a:r>
              <a:rPr lang="en-US" altLang="zh-TW" sz="2000" dirty="0"/>
              <a:t> of a matrix </a:t>
            </a:r>
            <a:r>
              <a:rPr lang="en-US" altLang="zh-TW" sz="2000" b="1" dirty="0"/>
              <a:t>A</a:t>
            </a:r>
            <a:r>
              <a:rPr lang="en-US" altLang="zh-TW" sz="2000" dirty="0"/>
              <a:t> there will </a:t>
            </a:r>
            <a:r>
              <a:rPr lang="en-US" altLang="zh-TW" sz="2000" dirty="0" smtClean="0"/>
              <a:t>be </a:t>
            </a:r>
            <a:r>
              <a:rPr lang="en-US" altLang="zh-TW" sz="2000" dirty="0"/>
              <a:t>at least one </a:t>
            </a:r>
            <a:r>
              <a:rPr lang="en-US" altLang="zh-TW" sz="2000" dirty="0" smtClean="0"/>
              <a:t>corresponding eigenvector </a:t>
            </a:r>
            <a:r>
              <a:rPr lang="en-US" altLang="zh-TW" sz="2000" dirty="0"/>
              <a:t>which can be </a:t>
            </a:r>
            <a:r>
              <a:rPr lang="en-US" altLang="zh-TW" sz="2000" dirty="0" smtClean="0"/>
              <a:t>obtained </a:t>
            </a:r>
            <a:r>
              <a:rPr lang="en-US" altLang="zh-TW" sz="2000" dirty="0"/>
              <a:t>by solving the appropriate set of homogenous equations. </a:t>
            </a:r>
            <a:endParaRPr lang="en-US" altLang="zh-TW" sz="2000" dirty="0" smtClean="0"/>
          </a:p>
          <a:p>
            <a:pPr algn="just">
              <a:spcBef>
                <a:spcPct val="50000"/>
              </a:spcBef>
            </a:pPr>
            <a:r>
              <a:rPr lang="en-US" altLang="zh-TW" sz="2000" dirty="0" smtClean="0"/>
              <a:t>If </a:t>
            </a:r>
            <a:r>
              <a:rPr lang="el-GR" altLang="zh-TW" sz="2000" b="1" dirty="0"/>
              <a:t>λ</a:t>
            </a:r>
            <a:r>
              <a:rPr lang="en-US" altLang="zh-TW" sz="2000" b="1" baseline="-25000" dirty="0" err="1"/>
              <a:t>i</a:t>
            </a:r>
            <a:r>
              <a:rPr lang="en-US" altLang="zh-TW" sz="2000" dirty="0"/>
              <a:t> is an </a:t>
            </a:r>
            <a:r>
              <a:rPr lang="en-US" altLang="zh-TW" sz="2000" dirty="0" err="1"/>
              <a:t>eigenvalue</a:t>
            </a:r>
            <a:r>
              <a:rPr lang="en-US" altLang="zh-TW" sz="2000" dirty="0"/>
              <a:t> then the corresponding eigenvector </a:t>
            </a:r>
            <a:r>
              <a:rPr lang="en-US" altLang="zh-TW" sz="2000" b="1" dirty="0"/>
              <a:t>x</a:t>
            </a:r>
            <a:r>
              <a:rPr lang="en-US" altLang="zh-TW" sz="2000" b="1" baseline="-25000" dirty="0"/>
              <a:t>i</a:t>
            </a:r>
            <a:r>
              <a:rPr lang="en-US" altLang="zh-TW" sz="2000" dirty="0"/>
              <a:t> is the solution of  </a:t>
            </a:r>
            <a:r>
              <a:rPr lang="en-US" altLang="zh-TW" sz="2000" dirty="0" smtClean="0"/>
              <a:t>system </a:t>
            </a:r>
            <a:r>
              <a:rPr lang="en-US" altLang="zh-TW" sz="2400" b="1" dirty="0" smtClean="0">
                <a:solidFill>
                  <a:schemeClr val="accent2"/>
                </a:solidFill>
              </a:rPr>
              <a:t>(A </a:t>
            </a:r>
            <a:r>
              <a:rPr lang="en-US" altLang="zh-TW" sz="2400" b="1" dirty="0">
                <a:solidFill>
                  <a:schemeClr val="accent2"/>
                </a:solidFill>
              </a:rPr>
              <a:t>– </a:t>
            </a:r>
            <a:r>
              <a:rPr lang="el-GR" altLang="zh-TW" sz="2400" b="1" dirty="0">
                <a:solidFill>
                  <a:schemeClr val="accent2"/>
                </a:solidFill>
              </a:rPr>
              <a:t>λ</a:t>
            </a:r>
            <a:r>
              <a:rPr lang="en-US" altLang="zh-TW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zh-TW" sz="2400" b="1" dirty="0" err="1">
                <a:solidFill>
                  <a:schemeClr val="accent2"/>
                </a:solidFill>
              </a:rPr>
              <a:t>I</a:t>
            </a:r>
            <a:r>
              <a:rPr lang="en-US" altLang="zh-TW" sz="2400" b="1" dirty="0">
                <a:solidFill>
                  <a:schemeClr val="accent2"/>
                </a:solidFill>
              </a:rPr>
              <a:t>)x</a:t>
            </a:r>
            <a:r>
              <a:rPr lang="en-US" altLang="zh-TW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zh-TW" sz="2400" dirty="0">
                <a:solidFill>
                  <a:schemeClr val="accent2"/>
                </a:solidFill>
              </a:rPr>
              <a:t> </a:t>
            </a:r>
            <a:r>
              <a:rPr lang="en-US" altLang="zh-TW" sz="2400" b="1" dirty="0">
                <a:solidFill>
                  <a:schemeClr val="accent2"/>
                </a:solidFill>
              </a:rPr>
              <a:t>= 0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0" y="326075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ＭＳ Ｐゴシック" charset="-128"/>
                <a:sym typeface="Symbol" charset="2"/>
              </a:rPr>
              <a:t>Example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  <a:sym typeface="Symbol" charset="2"/>
              </a:rPr>
              <a:t> 1 (cont.): Let, </a:t>
            </a:r>
            <a:r>
              <a:rPr kumimoji="0" lang="el-GR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  <a:sym typeface="Symbol" charset="2"/>
              </a:rPr>
              <a:t>λ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  <a:sym typeface="Symbol" charset="2"/>
              </a:rPr>
              <a:t> =5. Consider the following system</a:t>
            </a:r>
            <a:endParaRPr kumimoji="0" lang="en-US" altLang="zh-TW" sz="3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571472" y="4071942"/>
          <a:ext cx="5643602" cy="1000123"/>
        </p:xfrm>
        <a:graphic>
          <a:graphicData uri="http://schemas.openxmlformats.org/presentationml/2006/ole">
            <p:oleObj spid="_x0000_s41986" name="Equation" r:id="rId7" imgW="2019240" imgH="393480" progId="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1470" y="535782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Solving the above system, we get eigenvector corresponding to </a:t>
            </a:r>
            <a:r>
              <a:rPr lang="en-US" sz="2000" dirty="0" err="1" smtClean="0"/>
              <a:t>eigen</a:t>
            </a:r>
            <a:r>
              <a:rPr lang="en-US" sz="2000" dirty="0" smtClean="0"/>
              <a:t> value </a:t>
            </a:r>
            <a:r>
              <a:rPr lang="el-GR" sz="2000" dirty="0" smtClean="0"/>
              <a:t>λ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57422" y="99994"/>
            <a:ext cx="485778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Example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 continued…..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714348" y="1428736"/>
          <a:ext cx="5286412" cy="1571636"/>
        </p:xfrm>
        <a:graphic>
          <a:graphicData uri="http://schemas.openxmlformats.org/presentationml/2006/ole">
            <p:oleObj spid="_x0000_s43010" name="Equation" r:id="rId7" imgW="1473120" imgH="596880" progId="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785786" y="3214686"/>
          <a:ext cx="6998991" cy="1046351"/>
        </p:xfrm>
        <a:graphic>
          <a:graphicData uri="http://schemas.openxmlformats.org/presentationml/2006/ole">
            <p:oleObj spid="_x0000_s43011" name="Equation" r:id="rId8" imgW="1942920" imgH="393480" progId="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857224" y="4572008"/>
          <a:ext cx="4688866" cy="1099090"/>
        </p:xfrm>
        <a:graphic>
          <a:graphicData uri="http://schemas.openxmlformats.org/presentationml/2006/ole">
            <p:oleObj spid="_x0000_s43012" name="Equation" r:id="rId9" imgW="1307880" imgH="4190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359311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114437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0010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000768"/>
            <a:ext cx="9144000" cy="1588"/>
          </a:xfrm>
          <a:prstGeom prst="line">
            <a:avLst/>
          </a:prstGeom>
          <a:ln w="28575">
            <a:solidFill>
              <a:srgbClr val="66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281138"/>
            <a:ext cx="9144000" cy="479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Example 2 (cont.): 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Find the eigenvectors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Recall that </a:t>
            </a:r>
            <a:r>
              <a:rPr kumimoji="0" lang="el-GR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λ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= -2 is an </a:t>
            </a:r>
            <a:r>
              <a:rPr kumimoji="0" lang="en-US" altLang="zh-TW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eigenvalue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of 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Solve the homogeneous linear system represented by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				Let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altLang="zh-TW" sz="2400" kern="0" dirty="0" smtClean="0">
              <a:latin typeface="+mn-lt"/>
              <a:cs typeface="ＭＳ Ｐゴシック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The eigenvectors of </a:t>
            </a: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  <a:sym typeface="Symbol" charset="2"/>
              </a:rPr>
              <a:t> = -2 are of the form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  <a:sym typeface="Symbol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  <a:sym typeface="Symbol" charset="2"/>
              </a:rPr>
              <a:t>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  <a:sym typeface="Symbol" charset="2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433513" y="3460759"/>
          <a:ext cx="4924437" cy="1182687"/>
        </p:xfrm>
        <a:graphic>
          <a:graphicData uri="http://schemas.openxmlformats.org/presentationml/2006/ole">
            <p:oleObj spid="_x0000_s44034" name="Equation" r:id="rId7" imgW="2006280" imgH="596880" progId="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143768" y="3929066"/>
          <a:ext cx="736600" cy="381000"/>
        </p:xfrm>
        <a:graphic>
          <a:graphicData uri="http://schemas.openxmlformats.org/presentationml/2006/ole">
            <p:oleObj spid="_x0000_s44035" name="Equation" r:id="rId8" imgW="368280" imgH="190440" progId="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5786446" y="4429132"/>
          <a:ext cx="2935287" cy="1182687"/>
        </p:xfrm>
        <a:graphic>
          <a:graphicData uri="http://schemas.openxmlformats.org/presentationml/2006/ole">
            <p:oleObj spid="_x0000_s44036" name="Equation" r:id="rId9" imgW="1473120" imgH="596880" progId="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562754" y="1350957"/>
          <a:ext cx="2081212" cy="1292225"/>
        </p:xfrm>
        <a:graphic>
          <a:graphicData uri="http://schemas.openxmlformats.org/presentationml/2006/ole">
            <p:oleObj spid="_x0000_s44037" name="Equation" r:id="rId10" imgW="977760" imgH="596880" progId="">
              <p:embed/>
            </p:oleObj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357422" y="99994"/>
            <a:ext cx="485778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Example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omic Sans MS" charset="0"/>
                <a:ea typeface="ＭＳ Ｐゴシック" charset="-128"/>
                <a:cs typeface="ＭＳ Ｐゴシック" charset="-128"/>
              </a:rPr>
              <a:t> continued…..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8836</TotalTime>
  <Words>1183</Words>
  <Application>Microsoft Office PowerPoint</Application>
  <PresentationFormat>On-screen Show (4:3)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Equation</vt:lpstr>
      <vt:lpstr>Engineering Mathematics-I Eigenvalues and Eigenvectors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Ohio University Math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Programming</dc:title>
  <dc:creator>vardges</dc:creator>
  <cp:lastModifiedBy>Vaidehi Banerjee</cp:lastModifiedBy>
  <cp:revision>228</cp:revision>
  <dcterms:created xsi:type="dcterms:W3CDTF">2012-10-20T15:35:44Z</dcterms:created>
  <dcterms:modified xsi:type="dcterms:W3CDTF">2019-01-07T11:42:29Z</dcterms:modified>
</cp:coreProperties>
</file>