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4D3B1DA-BECE-472D-9F08-095F3D850989}" type="datetimeFigureOut">
              <a:rPr lang="en-IN" smtClean="0"/>
              <a:pPr/>
              <a:t>02-01-2019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9A241FB-C2E9-4CAA-A5F2-466DC46907E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Essay Writing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850064"/>
            <a:ext cx="7867600" cy="5007936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Writing is an </a:t>
            </a:r>
            <a:r>
              <a:rPr lang="en-IN" dirty="0" smtClean="0"/>
              <a:t>art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Prepared by</a:t>
            </a:r>
          </a:p>
          <a:p>
            <a:r>
              <a:rPr lang="en-IN" dirty="0" smtClean="0"/>
              <a:t>Vaidehi Banerjee</a:t>
            </a:r>
          </a:p>
          <a:p>
            <a:r>
              <a:rPr lang="en-IN" dirty="0" smtClean="0"/>
              <a:t>Department of Applied Sciences &amp; Engineering</a:t>
            </a:r>
          </a:p>
          <a:p>
            <a:r>
              <a:rPr lang="en-IN" dirty="0" smtClean="0"/>
              <a:t>Hope Foundation’s International Institute of Information Technology, I²IT</a:t>
            </a:r>
          </a:p>
          <a:p>
            <a:r>
              <a:rPr lang="en-IN" dirty="0" smtClean="0"/>
              <a:t>P-14, Rajiv Gandhi Infotech Park, MIDC Phase I, Hinjawadi, Pune – 411 057 Tel +91 20 22933441/2/3 | www.isquareit.edu.in  | info@isquareit.edu.in 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60648"/>
            <a:ext cx="1505783" cy="6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217" y="0"/>
            <a:ext cx="1505783" cy="698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43608" y="1305342"/>
            <a:ext cx="810039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latin typeface="Bahnschrift Condensed" pitchFamily="34" charset="0"/>
              </a:rPr>
              <a:t>F</a:t>
            </a:r>
            <a:r>
              <a:rPr lang="en-IN" sz="2800" dirty="0" smtClean="0">
                <a:latin typeface="Bahnschrift Condensed" pitchFamily="34" charset="0"/>
              </a:rPr>
              <a:t>or </a:t>
            </a:r>
            <a:r>
              <a:rPr lang="en-IN" sz="2800" dirty="0" smtClean="0">
                <a:latin typeface="Bahnschrift Condensed" pitchFamily="34" charset="0"/>
              </a:rPr>
              <a:t>further information please contact</a:t>
            </a:r>
            <a:br>
              <a:rPr lang="en-IN" sz="2800" dirty="0" smtClean="0">
                <a:latin typeface="Bahnschrift Condensed" pitchFamily="34" charset="0"/>
              </a:rPr>
            </a:br>
            <a:r>
              <a:rPr lang="en-IN" sz="2800" dirty="0" smtClean="0">
                <a:latin typeface="Bahnschrift Condensed" pitchFamily="34" charset="0"/>
              </a:rPr>
              <a:t>Vaidehi Banerjee</a:t>
            </a:r>
            <a:br>
              <a:rPr lang="en-IN" sz="2800" dirty="0" smtClean="0">
                <a:latin typeface="Bahnschrift Condensed" pitchFamily="34" charset="0"/>
              </a:rPr>
            </a:br>
            <a:r>
              <a:rPr lang="en-IN" sz="2800" dirty="0" smtClean="0">
                <a:latin typeface="Bahnschrift Condensed" pitchFamily="34" charset="0"/>
              </a:rPr>
              <a:t>vaidehib@isquareit.edu.in</a:t>
            </a:r>
            <a:br>
              <a:rPr lang="en-IN" sz="2800" dirty="0" smtClean="0">
                <a:latin typeface="Bahnschrift Condensed" pitchFamily="34" charset="0"/>
              </a:rPr>
            </a:br>
            <a:r>
              <a:rPr lang="en-IN" sz="2800" dirty="0" smtClean="0">
                <a:latin typeface="Bahnschrift Condensed" pitchFamily="34" charset="0"/>
              </a:rPr>
              <a:t/>
            </a:r>
            <a:br>
              <a:rPr lang="en-IN" sz="2800" dirty="0" smtClean="0">
                <a:latin typeface="Bahnschrift Condensed" pitchFamily="34" charset="0"/>
              </a:rPr>
            </a:br>
            <a:r>
              <a:rPr lang="en-IN" sz="2800" dirty="0" smtClean="0">
                <a:latin typeface="Bahnschrift Condensed" pitchFamily="34" charset="0"/>
              </a:rPr>
              <a:t>Department of Applied Sciences &amp; Engineering</a:t>
            </a:r>
            <a:br>
              <a:rPr lang="en-IN" sz="2800" dirty="0" smtClean="0">
                <a:latin typeface="Bahnschrift Condensed" pitchFamily="34" charset="0"/>
              </a:rPr>
            </a:br>
            <a:r>
              <a:rPr lang="en-IN" sz="2800" dirty="0" smtClean="0">
                <a:latin typeface="Bahnschrift Condensed" pitchFamily="34" charset="0"/>
              </a:rPr>
              <a:t>Hope Foundation’s </a:t>
            </a:r>
            <a:endParaRPr lang="en-IN" sz="2800" dirty="0" smtClean="0">
              <a:latin typeface="Bahnschrift Condensed" pitchFamily="34" charset="0"/>
            </a:endParaRPr>
          </a:p>
          <a:p>
            <a:r>
              <a:rPr lang="en-IN" sz="2800" dirty="0" smtClean="0">
                <a:latin typeface="Bahnschrift Condensed" pitchFamily="34" charset="0"/>
              </a:rPr>
              <a:t>International </a:t>
            </a:r>
            <a:r>
              <a:rPr lang="en-IN" sz="2800" dirty="0" smtClean="0">
                <a:latin typeface="Bahnschrift Condensed" pitchFamily="34" charset="0"/>
              </a:rPr>
              <a:t>Institute of Information Technology, I²IT Pune</a:t>
            </a:r>
            <a:br>
              <a:rPr lang="en-IN" sz="2800" dirty="0" smtClean="0">
                <a:latin typeface="Bahnschrift Condensed" pitchFamily="34" charset="0"/>
              </a:rPr>
            </a:br>
            <a:r>
              <a:rPr lang="en-IN" sz="2800" dirty="0" smtClean="0">
                <a:latin typeface="Bahnschrift Condensed" pitchFamily="34" charset="0"/>
              </a:rPr>
              <a:t>P-14, Rajiv Gandhi Infotech Park, MIDC Phase I, </a:t>
            </a:r>
            <a:br>
              <a:rPr lang="en-IN" sz="2800" dirty="0" smtClean="0">
                <a:latin typeface="Bahnschrift Condensed" pitchFamily="34" charset="0"/>
              </a:rPr>
            </a:br>
            <a:r>
              <a:rPr lang="en-IN" sz="2800" dirty="0" smtClean="0">
                <a:latin typeface="Bahnschrift Condensed" pitchFamily="34" charset="0"/>
              </a:rPr>
              <a:t>Hinjawadi, Pune – 411 057</a:t>
            </a:r>
            <a:br>
              <a:rPr lang="en-IN" sz="2800" dirty="0" smtClean="0">
                <a:latin typeface="Bahnschrift Condensed" pitchFamily="34" charset="0"/>
              </a:rPr>
            </a:br>
            <a:r>
              <a:rPr lang="en-IN" sz="2800" dirty="0" smtClean="0">
                <a:latin typeface="Bahnschrift Condensed" pitchFamily="34" charset="0"/>
              </a:rPr>
              <a:t/>
            </a:r>
            <a:br>
              <a:rPr lang="en-IN" sz="2800" dirty="0" smtClean="0">
                <a:latin typeface="Bahnschrift Condensed" pitchFamily="34" charset="0"/>
              </a:rPr>
            </a:br>
            <a:r>
              <a:rPr lang="en-IN" sz="2800" dirty="0" smtClean="0">
                <a:latin typeface="Bahnschrift Condensed" pitchFamily="34" charset="0"/>
              </a:rPr>
              <a:t>Phone - +91 20 22933441/2/3</a:t>
            </a:r>
            <a:br>
              <a:rPr lang="en-IN" sz="2800" dirty="0" smtClean="0">
                <a:latin typeface="Bahnschrift Condensed" pitchFamily="34" charset="0"/>
              </a:rPr>
            </a:br>
            <a:r>
              <a:rPr lang="en-IN" sz="2800" dirty="0" smtClean="0">
                <a:solidFill>
                  <a:srgbClr val="FF0000"/>
                </a:solidFill>
                <a:latin typeface="Bahnschrift Condensed" pitchFamily="34" charset="0"/>
                <a:hlinkClick r:id="rId3"/>
              </a:rPr>
              <a:t>www.isquareit.edu.in | info@isquareit.edu.in</a:t>
            </a:r>
            <a:r>
              <a:rPr lang="en-IN" sz="2800" dirty="0" smtClean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en-IN" sz="2800" dirty="0" smtClean="0">
                <a:solidFill>
                  <a:srgbClr val="FF0000"/>
                </a:solidFill>
                <a:latin typeface="Bahnschrift Condensed" pitchFamily="34" charset="0"/>
              </a:rPr>
            </a:br>
            <a:endParaRPr lang="en-IN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Essays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indent="-292100">
              <a:lnSpc>
                <a:spcPct val="150000"/>
              </a:lnSpc>
              <a:buSzPct val="70000"/>
              <a:buFont typeface="Wingdings 2"/>
              <a:buChar char=""/>
            </a:pPr>
            <a:r>
              <a:rPr lang="en-IN" dirty="0" smtClean="0"/>
              <a:t>Argument-based</a:t>
            </a:r>
          </a:p>
          <a:p>
            <a:pPr marL="292100" indent="-292100">
              <a:lnSpc>
                <a:spcPct val="150000"/>
              </a:lnSpc>
              <a:buSzPct val="70000"/>
              <a:buFont typeface="Wingdings 2"/>
              <a:buChar char=""/>
            </a:pPr>
            <a:endParaRPr lang="en-IN" dirty="0" smtClean="0"/>
          </a:p>
          <a:p>
            <a:pPr marL="292100" indent="-292100">
              <a:lnSpc>
                <a:spcPct val="150000"/>
              </a:lnSpc>
              <a:buSzPct val="70000"/>
              <a:buFont typeface="Wingdings 2"/>
              <a:buChar char=""/>
            </a:pPr>
            <a:r>
              <a:rPr lang="en-IN" dirty="0" smtClean="0"/>
              <a:t>Issue-based</a:t>
            </a:r>
          </a:p>
          <a:p>
            <a:pPr marL="292100" indent="-292100">
              <a:lnSpc>
                <a:spcPct val="150000"/>
              </a:lnSpc>
              <a:buSzPct val="70000"/>
              <a:buFont typeface="Wingdings 2"/>
              <a:buChar char=""/>
            </a:pPr>
            <a:endParaRPr lang="en-IN" dirty="0" smtClean="0"/>
          </a:p>
          <a:p>
            <a:pPr marL="292100" indent="-292100">
              <a:lnSpc>
                <a:spcPct val="150000"/>
              </a:lnSpc>
              <a:buSzPct val="70000"/>
              <a:buFont typeface="Wingdings 2"/>
              <a:buChar char=""/>
            </a:pPr>
            <a:r>
              <a:rPr lang="en-IN" dirty="0" smtClean="0"/>
              <a:t>Opinion-based</a:t>
            </a:r>
            <a:endParaRPr lang="en-US" i="1" dirty="0" smtClean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729" y="0"/>
            <a:ext cx="1505783" cy="698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27113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100" dirty="0" smtClean="0"/>
              <a:t>Hope Foundation’s International Institute of Information Technology, I²IT</a:t>
            </a:r>
          </a:p>
          <a:p>
            <a:pPr algn="ctr"/>
            <a:r>
              <a:rPr lang="en-IN" sz="1100" dirty="0" smtClean="0"/>
              <a:t>P-14, Rajiv Gandhi Infotech Park, MIDC Phase I, Hinjawadi, Pune – 411 057 Tel +91 20 22933441/2/3 | </a:t>
            </a:r>
            <a:r>
              <a:rPr lang="en-IN" sz="1100" dirty="0" smtClean="0">
                <a:solidFill>
                  <a:srgbClr val="FF0000"/>
                </a:solidFill>
              </a:rPr>
              <a:t>www.isquareit.edu.in  | info@isquareit.edu.in </a:t>
            </a:r>
            <a:endParaRPr lang="en-IN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Essays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100" dirty="0" smtClean="0"/>
              <a:t>There are different essay types, and these will require different ways to answer them</a:t>
            </a:r>
          </a:p>
          <a:p>
            <a:pPr lvl="2"/>
            <a:r>
              <a:rPr lang="en-US" sz="2900" dirty="0" smtClean="0"/>
              <a:t>Agree / disagree</a:t>
            </a:r>
          </a:p>
          <a:p>
            <a:pPr lvl="2"/>
            <a:r>
              <a:rPr lang="en-US" sz="2900" dirty="0" smtClean="0"/>
              <a:t>Discuss two opinions</a:t>
            </a:r>
          </a:p>
          <a:p>
            <a:pPr lvl="2"/>
            <a:r>
              <a:rPr lang="en-US" sz="2900" dirty="0" smtClean="0"/>
              <a:t>Advantages &amp; disadvantages</a:t>
            </a:r>
          </a:p>
          <a:p>
            <a:pPr lvl="2"/>
            <a:r>
              <a:rPr lang="en-US" sz="2900" dirty="0" smtClean="0"/>
              <a:t>Causes (reasons) &amp; solutions</a:t>
            </a:r>
          </a:p>
          <a:p>
            <a:pPr lvl="2"/>
            <a:r>
              <a:rPr lang="en-US" sz="2900" dirty="0" smtClean="0"/>
              <a:t>Causes (reasons) &amp; effects</a:t>
            </a:r>
          </a:p>
          <a:p>
            <a:pPr lvl="2"/>
            <a:r>
              <a:rPr lang="en-US" sz="2900" dirty="0" smtClean="0"/>
              <a:t>Problems &amp; solutions</a:t>
            </a:r>
          </a:p>
          <a:p>
            <a:pPr lvl="2"/>
            <a:r>
              <a:rPr lang="en-US" sz="2900" dirty="0" smtClean="0"/>
              <a:t>Compare &amp; contrast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217" y="0"/>
            <a:ext cx="1505783" cy="698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27113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100" dirty="0" smtClean="0"/>
              <a:t>Hope Foundation’s International Institute of Information Technology, I²IT</a:t>
            </a:r>
          </a:p>
          <a:p>
            <a:pPr algn="ctr"/>
            <a:r>
              <a:rPr lang="en-IN" sz="1100" dirty="0" smtClean="0"/>
              <a:t>P-14, Rajiv Gandhi Infotech Park, MIDC Phase I, Hinjawadi, Pune – 411 057 Tel +91 20 22933441/2/3 | </a:t>
            </a:r>
            <a:r>
              <a:rPr lang="en-IN" sz="1100" dirty="0" smtClean="0">
                <a:solidFill>
                  <a:srgbClr val="FF0000"/>
                </a:solidFill>
              </a:rPr>
              <a:t>www.isquareit.edu.in  | info@isquareit.edu.in </a:t>
            </a:r>
            <a:endParaRPr lang="en-IN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Evaluation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Written as per the requirement of the statement</a:t>
            </a:r>
          </a:p>
          <a:p>
            <a:endParaRPr lang="en-IN" dirty="0" smtClean="0"/>
          </a:p>
          <a:p>
            <a:r>
              <a:rPr lang="en-IN" dirty="0" smtClean="0"/>
              <a:t>Good and varied vocabulary</a:t>
            </a:r>
          </a:p>
          <a:p>
            <a:endParaRPr lang="en-IN" dirty="0" smtClean="0"/>
          </a:p>
          <a:p>
            <a:r>
              <a:rPr lang="en-IN" dirty="0" smtClean="0"/>
              <a:t>Sentence and Idea Structure</a:t>
            </a:r>
          </a:p>
          <a:p>
            <a:endParaRPr lang="en-IN" dirty="0" smtClean="0"/>
          </a:p>
          <a:p>
            <a:r>
              <a:rPr lang="en-IN" dirty="0" smtClean="0"/>
              <a:t>Grammar – Most Important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217" y="0"/>
            <a:ext cx="1505783" cy="698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27113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100" dirty="0" smtClean="0"/>
              <a:t>Hope Foundation’s International Institute of Information Technology, I²IT</a:t>
            </a:r>
          </a:p>
          <a:p>
            <a:pPr algn="ctr"/>
            <a:r>
              <a:rPr lang="en-IN" sz="1100" dirty="0" smtClean="0"/>
              <a:t>P-14, Rajiv Gandhi Infotech Park, MIDC Phase I, Hinjawadi, Pune – 411 057 Tel +91 20 22933441/2/3 | </a:t>
            </a:r>
            <a:r>
              <a:rPr lang="en-IN" sz="1100" dirty="0" smtClean="0">
                <a:solidFill>
                  <a:srgbClr val="FF0000"/>
                </a:solidFill>
              </a:rPr>
              <a:t>www.isquareit.edu.in  | info@isquareit.edu.in </a:t>
            </a:r>
            <a:endParaRPr lang="en-IN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How to Write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600" dirty="0" smtClean="0"/>
              <a:t>Introduction</a:t>
            </a:r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Hook of your essay to catch the reader’s interest.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Start with a simple yet powerful statement about the topic.  Do not use complex sentences / complicated ideas because you might lose the reader’s interest.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Background statement for that hook. “Connector” this sentence should connect the introductory sentence / phrase to your stance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217" y="0"/>
            <a:ext cx="1505783" cy="698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27113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100" dirty="0" smtClean="0"/>
              <a:t>Hope Foundation’s International Institute of Information Technology, I²IT</a:t>
            </a:r>
          </a:p>
          <a:p>
            <a:pPr algn="ctr"/>
            <a:r>
              <a:rPr lang="en-IN" sz="1100" dirty="0" smtClean="0"/>
              <a:t>P-14, Rajiv Gandhi Infotech Park, MIDC Phase I, Hinjawadi, Pune – 411 057 Tel +91 20 22933441/2/3 | </a:t>
            </a:r>
            <a:r>
              <a:rPr lang="en-IN" sz="1100" dirty="0" smtClean="0">
                <a:solidFill>
                  <a:srgbClr val="FF0000"/>
                </a:solidFill>
              </a:rPr>
              <a:t>www.isquareit.edu.in  | info@isquareit.edu.in </a:t>
            </a:r>
            <a:endParaRPr lang="en-IN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How to Write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600" dirty="0" smtClean="0"/>
              <a:t>Introduction… </a:t>
            </a:r>
            <a:r>
              <a:rPr lang="en-US" sz="3600" dirty="0" err="1" smtClean="0"/>
              <a:t>contd</a:t>
            </a:r>
            <a:endParaRPr lang="en-US" sz="3600" dirty="0" smtClean="0"/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End the introduction with your stance clearly - thesis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If it starts with a proverb – try and explain that proverb or situation as to how this proverb is apt.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If the statement is not a proverb, then you could use proverb that is apt.  Very important is be careful because wrong proverb could backfire and your essay could nose-dive.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Another opening line – “The discussion that whether or not _______________________ is a debatable one.  There are logics that substantiate both the views.”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/>
              <a:t>Better not to use a phrase rather than use an erroneous / misplaced phrase or saying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217" y="0"/>
            <a:ext cx="1505783" cy="698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27113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100" dirty="0" smtClean="0"/>
              <a:t>Hope Foundation’s International Institute of Information Technology, I²IT</a:t>
            </a:r>
          </a:p>
          <a:p>
            <a:pPr algn="ctr"/>
            <a:r>
              <a:rPr lang="en-IN" sz="1100" dirty="0" smtClean="0"/>
              <a:t>P-14, Rajiv Gandhi Infotech Park, MIDC Phase I, Hinjawadi, Pune – 411 057 Tel +91 20 22933441/2/3 | </a:t>
            </a:r>
            <a:r>
              <a:rPr lang="en-IN" sz="1100" dirty="0" smtClean="0">
                <a:solidFill>
                  <a:srgbClr val="FF0000"/>
                </a:solidFill>
              </a:rPr>
              <a:t>www.isquareit.edu.in  | info@isquareit.edu.in </a:t>
            </a:r>
            <a:endParaRPr lang="en-IN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How to Write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Body </a:t>
            </a:r>
          </a:p>
          <a:p>
            <a:pPr lvl="1">
              <a:buFont typeface="Wingdings" pitchFamily="2" charset="2"/>
              <a:buChar char="Ø"/>
            </a:pPr>
            <a:r>
              <a:rPr lang="en-US" sz="3600" dirty="0" smtClean="0"/>
              <a:t>Para 2 and Para 3</a:t>
            </a:r>
          </a:p>
          <a:p>
            <a:pPr lvl="2">
              <a:buFont typeface="Wingdings" pitchFamily="2" charset="2"/>
              <a:buChar char="Ø"/>
            </a:pPr>
            <a:r>
              <a:rPr lang="en-US" sz="3400" dirty="0" smtClean="0"/>
              <a:t>Start with your thesis – end of your introduction explaining it a bit more.</a:t>
            </a:r>
          </a:p>
          <a:p>
            <a:pPr lvl="2">
              <a:buFont typeface="Wingdings" pitchFamily="2" charset="2"/>
              <a:buChar char="Ø"/>
            </a:pPr>
            <a:r>
              <a:rPr lang="en-US" sz="3400" dirty="0" smtClean="0"/>
              <a:t>Explain your stance as to what you think and why you think so </a:t>
            </a:r>
          </a:p>
          <a:p>
            <a:pPr lvl="2">
              <a:buFont typeface="Wingdings" pitchFamily="2" charset="2"/>
              <a:buChar char="Ø"/>
            </a:pPr>
            <a:r>
              <a:rPr lang="en-US" sz="3400" dirty="0" smtClean="0"/>
              <a:t>5 “W”s and 1 “H” – what / who / where / when / why / how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217" y="0"/>
            <a:ext cx="1505783" cy="698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27113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100" dirty="0" smtClean="0"/>
              <a:t>Hope Foundation’s International Institute of Information Technology, I²IT</a:t>
            </a:r>
          </a:p>
          <a:p>
            <a:pPr algn="ctr"/>
            <a:r>
              <a:rPr lang="en-IN" sz="1100" dirty="0" smtClean="0"/>
              <a:t>P-14, Rajiv Gandhi Infotech Park, MIDC Phase I, Hinjawadi, Pune – 411 057 Tel +91 20 22933441/2/3 | </a:t>
            </a:r>
            <a:r>
              <a:rPr lang="en-IN" sz="1100" dirty="0" smtClean="0">
                <a:solidFill>
                  <a:srgbClr val="FF0000"/>
                </a:solidFill>
              </a:rPr>
              <a:t>www.isquareit.edu.in  | info@isquareit.edu.in </a:t>
            </a:r>
            <a:endParaRPr lang="en-IN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How to Write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800" dirty="0" smtClean="0"/>
              <a:t>Body </a:t>
            </a:r>
          </a:p>
          <a:p>
            <a:pPr lvl="1">
              <a:buFont typeface="Wingdings" pitchFamily="2" charset="2"/>
              <a:buChar char="Ø"/>
            </a:pPr>
            <a:r>
              <a:rPr lang="en-US" sz="3600" dirty="0" smtClean="0"/>
              <a:t>Para 2 and Para 3</a:t>
            </a:r>
          </a:p>
          <a:p>
            <a:pPr lvl="2">
              <a:buFont typeface="Wingdings" pitchFamily="2" charset="2"/>
              <a:buChar char="Ø"/>
            </a:pPr>
            <a:r>
              <a:rPr lang="en-US" sz="3400" dirty="0" smtClean="0"/>
              <a:t>Examples for your stance</a:t>
            </a:r>
          </a:p>
          <a:p>
            <a:pPr lvl="2">
              <a:buFont typeface="Wingdings" pitchFamily="2" charset="2"/>
              <a:buChar char="Ø"/>
            </a:pPr>
            <a:r>
              <a:rPr lang="en-US" sz="3400" dirty="0" smtClean="0"/>
              <a:t>How this example justifies your thesis</a:t>
            </a:r>
          </a:p>
          <a:p>
            <a:pPr lvl="2">
              <a:buFont typeface="Wingdings" pitchFamily="2" charset="2"/>
              <a:buChar char="Ø"/>
            </a:pPr>
            <a:r>
              <a:rPr lang="en-US" sz="3400" dirty="0" smtClean="0"/>
              <a:t>Use varied vocabulary</a:t>
            </a:r>
          </a:p>
          <a:p>
            <a:pPr lvl="2">
              <a:buFont typeface="Wingdings" pitchFamily="2" charset="2"/>
              <a:buChar char="Ø"/>
            </a:pPr>
            <a:r>
              <a:rPr lang="en-US" sz="3400" dirty="0" smtClean="0"/>
              <a:t>Use personal examples making it more authentic and genuine</a:t>
            </a:r>
          </a:p>
          <a:p>
            <a:endParaRPr lang="en-US" sz="3800" dirty="0" smtClean="0"/>
          </a:p>
          <a:p>
            <a:pPr lvl="2">
              <a:buFont typeface="Wingdings" pitchFamily="2" charset="2"/>
              <a:buChar char="Ø"/>
            </a:pP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217" y="0"/>
            <a:ext cx="1505783" cy="698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27113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100" dirty="0" smtClean="0"/>
              <a:t>Hope Foundation’s International Institute of Information Technology, I²IT</a:t>
            </a:r>
          </a:p>
          <a:p>
            <a:pPr algn="ctr"/>
            <a:r>
              <a:rPr lang="en-IN" sz="1100" dirty="0" smtClean="0"/>
              <a:t>P-14, Rajiv Gandhi Infotech Park, MIDC Phase I, Hinjawadi, Pune – 411 057 Tel +91 20 22933441/2/3 | </a:t>
            </a:r>
            <a:r>
              <a:rPr lang="en-IN" sz="1100" dirty="0" smtClean="0">
                <a:solidFill>
                  <a:srgbClr val="FF0000"/>
                </a:solidFill>
              </a:rPr>
              <a:t>www.isquareit.edu.in  | info@isquareit.edu.in </a:t>
            </a:r>
            <a:endParaRPr lang="en-IN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How to Write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Conclusion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Restating your key point argument – simple sentence (reminder to reader)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Begin </a:t>
            </a:r>
            <a:r>
              <a:rPr lang="en-US" sz="2400" dirty="0" err="1" smtClean="0"/>
              <a:t>para</a:t>
            </a:r>
            <a:r>
              <a:rPr lang="en-US" sz="2400" dirty="0" smtClean="0"/>
              <a:t> with In conclusion / to sum up / finally reiterating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Purpose / implication – a message which makes information important reader.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DO NOT create a new idea - confusing the reader. As a result, eventually… end with an action to be taken by the reader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Read the essay once again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217" y="0"/>
            <a:ext cx="1505783" cy="698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27113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100" dirty="0" smtClean="0"/>
              <a:t>Hope Foundation’s International Institute of Information Technology, I²IT</a:t>
            </a:r>
          </a:p>
          <a:p>
            <a:pPr algn="ctr"/>
            <a:r>
              <a:rPr lang="en-IN" sz="1100" dirty="0" smtClean="0"/>
              <a:t>P-14, Rajiv Gandhi Infotech Park, MIDC Phase I, Hinjawadi, Pune – 411 057 Tel +91 20 22933441/2/3 | </a:t>
            </a:r>
            <a:r>
              <a:rPr lang="en-IN" sz="1100" dirty="0" smtClean="0">
                <a:solidFill>
                  <a:srgbClr val="FF0000"/>
                </a:solidFill>
              </a:rPr>
              <a:t>www.isquareit.edu.in  | info@isquareit.edu.in </a:t>
            </a:r>
            <a:endParaRPr lang="en-IN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486</TotalTime>
  <Words>747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Essay Writing</vt:lpstr>
      <vt:lpstr>Types of Essays </vt:lpstr>
      <vt:lpstr>Types of Essays</vt:lpstr>
      <vt:lpstr>Evaluation</vt:lpstr>
      <vt:lpstr>How to Write</vt:lpstr>
      <vt:lpstr>How to Write</vt:lpstr>
      <vt:lpstr>How to Write</vt:lpstr>
      <vt:lpstr>How to Write</vt:lpstr>
      <vt:lpstr>How to Write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 Writing</dc:title>
  <dc:creator>Vaidehi Banerjee</dc:creator>
  <cp:lastModifiedBy>Vaidehi Banerjee</cp:lastModifiedBy>
  <cp:revision>4</cp:revision>
  <dcterms:created xsi:type="dcterms:W3CDTF">2017-07-12T05:32:48Z</dcterms:created>
  <dcterms:modified xsi:type="dcterms:W3CDTF">2019-01-02T09:51:39Z</dcterms:modified>
</cp:coreProperties>
</file>