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59"/>
  </p:notesMasterIdLst>
  <p:sldIdLst>
    <p:sldId id="321" r:id="rId2"/>
    <p:sldId id="256" r:id="rId3"/>
    <p:sldId id="257" r:id="rId4"/>
    <p:sldId id="258" r:id="rId5"/>
    <p:sldId id="259" r:id="rId6"/>
    <p:sldId id="260" r:id="rId7"/>
    <p:sldId id="261" r:id="rId8"/>
    <p:sldId id="262" r:id="rId9"/>
    <p:sldId id="263" r:id="rId10"/>
    <p:sldId id="291" r:id="rId11"/>
    <p:sldId id="289" r:id="rId12"/>
    <p:sldId id="290" r:id="rId13"/>
    <p:sldId id="292" r:id="rId14"/>
    <p:sldId id="293" r:id="rId15"/>
    <p:sldId id="264" r:id="rId16"/>
    <p:sldId id="265" r:id="rId17"/>
    <p:sldId id="294" r:id="rId18"/>
    <p:sldId id="295" r:id="rId19"/>
    <p:sldId id="267" r:id="rId20"/>
    <p:sldId id="268" r:id="rId21"/>
    <p:sldId id="314" r:id="rId22"/>
    <p:sldId id="315" r:id="rId23"/>
    <p:sldId id="296" r:id="rId24"/>
    <p:sldId id="301" r:id="rId25"/>
    <p:sldId id="269" r:id="rId26"/>
    <p:sldId id="299" r:id="rId27"/>
    <p:sldId id="270" r:id="rId28"/>
    <p:sldId id="271" r:id="rId29"/>
    <p:sldId id="272" r:id="rId30"/>
    <p:sldId id="310" r:id="rId31"/>
    <p:sldId id="311" r:id="rId32"/>
    <p:sldId id="312" r:id="rId33"/>
    <p:sldId id="313" r:id="rId34"/>
    <p:sldId id="302" r:id="rId35"/>
    <p:sldId id="303" r:id="rId36"/>
    <p:sldId id="316" r:id="rId37"/>
    <p:sldId id="273" r:id="rId38"/>
    <p:sldId id="304" r:id="rId39"/>
    <p:sldId id="305" r:id="rId40"/>
    <p:sldId id="274" r:id="rId41"/>
    <p:sldId id="276" r:id="rId42"/>
    <p:sldId id="277" r:id="rId43"/>
    <p:sldId id="278" r:id="rId44"/>
    <p:sldId id="279" r:id="rId45"/>
    <p:sldId id="306" r:id="rId46"/>
    <p:sldId id="280" r:id="rId47"/>
    <p:sldId id="307" r:id="rId48"/>
    <p:sldId id="308" r:id="rId49"/>
    <p:sldId id="309" r:id="rId50"/>
    <p:sldId id="281" r:id="rId51"/>
    <p:sldId id="282" r:id="rId52"/>
    <p:sldId id="317" r:id="rId53"/>
    <p:sldId id="283" r:id="rId54"/>
    <p:sldId id="318" r:id="rId55"/>
    <p:sldId id="285" r:id="rId56"/>
    <p:sldId id="284" r:id="rId57"/>
    <p:sldId id="322" r:id="rId5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2041B"/>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82" autoAdjust="0"/>
  </p:normalViewPr>
  <p:slideViewPr>
    <p:cSldViewPr>
      <p:cViewPr varScale="1">
        <p:scale>
          <a:sx n="65" d="100"/>
          <a:sy n="65" d="100"/>
        </p:scale>
        <p:origin x="-145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zh-CN"/>
          </a:p>
        </p:txBody>
      </p:sp>
      <p:sp>
        <p:nvSpPr>
          <p:cNvPr id="552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zh-CN"/>
          </a:p>
        </p:txBody>
      </p:sp>
      <p:sp>
        <p:nvSpPr>
          <p:cNvPr id="604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53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553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zh-CN"/>
          </a:p>
        </p:txBody>
      </p:sp>
      <p:sp>
        <p:nvSpPr>
          <p:cNvPr id="553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4A934735-820A-4141-B725-F607159ADDF9}" type="slidenum">
              <a:rPr lang="zh-CN" altLang="en-US"/>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CB236E-22C7-4B40-8A7B-4419DD72E408}" type="slidenum">
              <a:rPr lang="en-US" smtClean="0"/>
              <a:pPr/>
              <a:t>1</a:t>
            </a:fld>
            <a:endParaRPr lang="en-US"/>
          </a:p>
        </p:txBody>
      </p:sp>
    </p:spTree>
    <p:extLst>
      <p:ext uri="{BB962C8B-B14F-4D97-AF65-F5344CB8AC3E}">
        <p14:creationId xmlns="" xmlns:p14="http://schemas.microsoft.com/office/powerpoint/2010/main" val="4288334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CB236E-22C7-4B40-8A7B-4419DD72E408}" type="slidenum">
              <a:rPr lang="en-US" smtClean="0"/>
              <a:pPr/>
              <a:t>57</a:t>
            </a:fld>
            <a:endParaRPr lang="en-US"/>
          </a:p>
        </p:txBody>
      </p:sp>
    </p:spTree>
    <p:extLst>
      <p:ext uri="{BB962C8B-B14F-4D97-AF65-F5344CB8AC3E}">
        <p14:creationId xmlns="" xmlns:p14="http://schemas.microsoft.com/office/powerpoint/2010/main" val="4288334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39DE8BD1-66C0-4F08-9BFA-C405F61DE0E8}" type="slidenum">
              <a:rPr lang="zh-CN" altLang="en-US" smtClean="0"/>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7228C746-0E10-4DCA-BC33-7EFF7E02489D}" type="slidenum">
              <a:rPr lang="zh-CN" altLang="en-US" smtClean="0"/>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0BDDE059-41D0-43A8-B015-B6D98ED8015B}" type="slidenum">
              <a:rPr lang="zh-CN" altLang="en-US" smtClean="0"/>
              <a:pPr/>
              <a:t>‹#›</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76835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31"/>
          <p:cNvSpPr>
            <a:spLocks noGrp="1" noChangeArrowheads="1"/>
          </p:cNvSpPr>
          <p:nvPr>
            <p:ph type="dt" sz="half" idx="10"/>
          </p:nvPr>
        </p:nvSpPr>
        <p:spPr>
          <a:ln/>
        </p:spPr>
        <p:txBody>
          <a:bodyPr/>
          <a:lstStyle>
            <a:lvl1pPr>
              <a:defRPr/>
            </a:lvl1pPr>
          </a:lstStyle>
          <a:p>
            <a:endParaRPr lang="en-US" altLang="zh-CN"/>
          </a:p>
        </p:txBody>
      </p:sp>
      <p:sp>
        <p:nvSpPr>
          <p:cNvPr id="7" name="Rectangle 32"/>
          <p:cNvSpPr>
            <a:spLocks noGrp="1" noChangeArrowheads="1"/>
          </p:cNvSpPr>
          <p:nvPr>
            <p:ph type="ftr" sz="quarter" idx="11"/>
          </p:nvPr>
        </p:nvSpPr>
        <p:spPr>
          <a:ln/>
        </p:spPr>
        <p:txBody>
          <a:bodyPr/>
          <a:lstStyle>
            <a:lvl1pPr>
              <a:defRPr/>
            </a:lvl1pPr>
          </a:lstStyle>
          <a:p>
            <a:endParaRPr lang="en-US" altLang="zh-CN"/>
          </a:p>
        </p:txBody>
      </p:sp>
      <p:sp>
        <p:nvSpPr>
          <p:cNvPr id="8" name="Rectangle 33"/>
          <p:cNvSpPr>
            <a:spLocks noGrp="1" noChangeArrowheads="1"/>
          </p:cNvSpPr>
          <p:nvPr>
            <p:ph type="sldNum" sz="quarter" idx="12"/>
          </p:nvPr>
        </p:nvSpPr>
        <p:spPr>
          <a:ln/>
        </p:spPr>
        <p:txBody>
          <a:bodyPr/>
          <a:lstStyle>
            <a:lvl1pPr>
              <a:defRPr/>
            </a:lvl1pPr>
          </a:lstStyle>
          <a:p>
            <a:fld id="{FB4BAC1F-2D9F-4125-825C-AD8593D54C5F}" type="slidenum">
              <a:rPr lang="zh-CN" altLang="en-US"/>
              <a:pPr/>
              <a:t>‹#›</a:t>
            </a:fld>
            <a:endParaRPr lang="en-US"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76835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1"/>
          <p:cNvSpPr>
            <a:spLocks noGrp="1" noChangeArrowheads="1"/>
          </p:cNvSpPr>
          <p:nvPr>
            <p:ph type="dt" sz="half" idx="10"/>
          </p:nvPr>
        </p:nvSpPr>
        <p:spPr>
          <a:ln/>
        </p:spPr>
        <p:txBody>
          <a:bodyPr/>
          <a:lstStyle>
            <a:lvl1pPr>
              <a:defRPr/>
            </a:lvl1pPr>
          </a:lstStyle>
          <a:p>
            <a:endParaRPr lang="en-US" altLang="zh-CN"/>
          </a:p>
        </p:txBody>
      </p:sp>
      <p:sp>
        <p:nvSpPr>
          <p:cNvPr id="6" name="Rectangle 32"/>
          <p:cNvSpPr>
            <a:spLocks noGrp="1" noChangeArrowheads="1"/>
          </p:cNvSpPr>
          <p:nvPr>
            <p:ph type="ftr" sz="quarter" idx="11"/>
          </p:nvPr>
        </p:nvSpPr>
        <p:spPr>
          <a:ln/>
        </p:spPr>
        <p:txBody>
          <a:bodyPr/>
          <a:lstStyle>
            <a:lvl1pPr>
              <a:defRPr/>
            </a:lvl1pPr>
          </a:lstStyle>
          <a:p>
            <a:endParaRPr lang="en-US" altLang="zh-CN"/>
          </a:p>
        </p:txBody>
      </p:sp>
      <p:sp>
        <p:nvSpPr>
          <p:cNvPr id="7" name="Rectangle 33"/>
          <p:cNvSpPr>
            <a:spLocks noGrp="1" noChangeArrowheads="1"/>
          </p:cNvSpPr>
          <p:nvPr>
            <p:ph type="sldNum" sz="quarter" idx="12"/>
          </p:nvPr>
        </p:nvSpPr>
        <p:spPr>
          <a:ln/>
        </p:spPr>
        <p:txBody>
          <a:bodyPr/>
          <a:lstStyle>
            <a:lvl1pPr>
              <a:defRPr/>
            </a:lvl1pPr>
          </a:lstStyle>
          <a:p>
            <a:fld id="{EE50F10C-5A83-490A-9C0B-166FA27BEA15}" type="slidenum">
              <a:rPr lang="zh-CN" altLang="en-US"/>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EA2A1F5D-F77B-4729-BA19-75752EAB1B03}" type="slidenum">
              <a:rPr lang="zh-CN" altLang="en-US" smtClean="0"/>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65F37992-DCF9-4778-93E7-944546D4DFB7}" type="slidenum">
              <a:rPr lang="zh-CN" altLang="en-US" smtClean="0"/>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endParaRPr lang="en-US" altLang="zh-CN"/>
          </a:p>
        </p:txBody>
      </p:sp>
      <p:sp>
        <p:nvSpPr>
          <p:cNvPr id="6" name="Footer Placeholder 5"/>
          <p:cNvSpPr>
            <a:spLocks noGrp="1"/>
          </p:cNvSpPr>
          <p:nvPr>
            <p:ph type="ftr" sz="quarter" idx="11"/>
          </p:nvPr>
        </p:nvSpPr>
        <p:spPr/>
        <p:txBody>
          <a:bodyPr/>
          <a:lstStyle/>
          <a:p>
            <a:endParaRPr lang="en-US" altLang="zh-CN"/>
          </a:p>
        </p:txBody>
      </p:sp>
      <p:sp>
        <p:nvSpPr>
          <p:cNvPr id="7" name="Slide Number Placeholder 6"/>
          <p:cNvSpPr>
            <a:spLocks noGrp="1"/>
          </p:cNvSpPr>
          <p:nvPr>
            <p:ph type="sldNum" sz="quarter" idx="12"/>
          </p:nvPr>
        </p:nvSpPr>
        <p:spPr/>
        <p:txBody>
          <a:bodyPr/>
          <a:lstStyle/>
          <a:p>
            <a:fld id="{8FCEB741-998F-4CE7-B7A4-54A862277CC2}" type="slidenum">
              <a:rPr lang="zh-CN" altLang="en-US" smtClean="0"/>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endParaRPr lang="en-US" altLang="zh-CN"/>
          </a:p>
        </p:txBody>
      </p:sp>
      <p:sp>
        <p:nvSpPr>
          <p:cNvPr id="8" name="Footer Placeholder 7"/>
          <p:cNvSpPr>
            <a:spLocks noGrp="1"/>
          </p:cNvSpPr>
          <p:nvPr>
            <p:ph type="ftr" sz="quarter" idx="11"/>
          </p:nvPr>
        </p:nvSpPr>
        <p:spPr/>
        <p:txBody>
          <a:bodyPr/>
          <a:lstStyle/>
          <a:p>
            <a:endParaRPr lang="en-US" altLang="zh-CN"/>
          </a:p>
        </p:txBody>
      </p:sp>
      <p:sp>
        <p:nvSpPr>
          <p:cNvPr id="9" name="Slide Number Placeholder 8"/>
          <p:cNvSpPr>
            <a:spLocks noGrp="1"/>
          </p:cNvSpPr>
          <p:nvPr>
            <p:ph type="sldNum" sz="quarter" idx="12"/>
          </p:nvPr>
        </p:nvSpPr>
        <p:spPr/>
        <p:txBody>
          <a:bodyPr/>
          <a:lstStyle/>
          <a:p>
            <a:fld id="{174BE071-D758-4CB8-B769-FC52B2DE9CB7}" type="slidenum">
              <a:rPr lang="zh-CN" altLang="en-US" smtClean="0"/>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endParaRPr lang="en-US" altLang="zh-CN"/>
          </a:p>
        </p:txBody>
      </p:sp>
      <p:sp>
        <p:nvSpPr>
          <p:cNvPr id="4" name="Footer Placeholder 3"/>
          <p:cNvSpPr>
            <a:spLocks noGrp="1"/>
          </p:cNvSpPr>
          <p:nvPr>
            <p:ph type="ftr" sz="quarter" idx="11"/>
          </p:nvPr>
        </p:nvSpPr>
        <p:spPr/>
        <p:txBody>
          <a:bodyPr/>
          <a:lstStyle/>
          <a:p>
            <a:endParaRPr lang="en-US" altLang="zh-CN"/>
          </a:p>
        </p:txBody>
      </p:sp>
      <p:sp>
        <p:nvSpPr>
          <p:cNvPr id="5" name="Slide Number Placeholder 4"/>
          <p:cNvSpPr>
            <a:spLocks noGrp="1"/>
          </p:cNvSpPr>
          <p:nvPr>
            <p:ph type="sldNum" sz="quarter" idx="12"/>
          </p:nvPr>
        </p:nvSpPr>
        <p:spPr/>
        <p:txBody>
          <a:bodyPr/>
          <a:lstStyle/>
          <a:p>
            <a:fld id="{E945B53B-8C8D-4C8B-A564-90F3EAB62D71}" type="slidenum">
              <a:rPr lang="zh-CN" altLang="en-US" smtClean="0"/>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zh-CN"/>
          </a:p>
        </p:txBody>
      </p:sp>
      <p:sp>
        <p:nvSpPr>
          <p:cNvPr id="3" name="Footer Placeholder 2"/>
          <p:cNvSpPr>
            <a:spLocks noGrp="1"/>
          </p:cNvSpPr>
          <p:nvPr>
            <p:ph type="ftr" sz="quarter" idx="11"/>
          </p:nvPr>
        </p:nvSpPr>
        <p:spPr/>
        <p:txBody>
          <a:bodyPr/>
          <a:lstStyle/>
          <a:p>
            <a:endParaRPr lang="en-US" altLang="zh-CN"/>
          </a:p>
        </p:txBody>
      </p:sp>
      <p:sp>
        <p:nvSpPr>
          <p:cNvPr id="4" name="Slide Number Placeholder 3"/>
          <p:cNvSpPr>
            <a:spLocks noGrp="1"/>
          </p:cNvSpPr>
          <p:nvPr>
            <p:ph type="sldNum" sz="quarter" idx="12"/>
          </p:nvPr>
        </p:nvSpPr>
        <p:spPr/>
        <p:txBody>
          <a:bodyPr/>
          <a:lstStyle/>
          <a:p>
            <a:fld id="{D49C5217-1AF3-465D-BE9B-6B7702CBD830}" type="slidenum">
              <a:rPr lang="zh-CN" altLang="en-US" smtClean="0"/>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zh-CN"/>
          </a:p>
        </p:txBody>
      </p:sp>
      <p:sp>
        <p:nvSpPr>
          <p:cNvPr id="6" name="Footer Placeholder 5"/>
          <p:cNvSpPr>
            <a:spLocks noGrp="1"/>
          </p:cNvSpPr>
          <p:nvPr>
            <p:ph type="ftr" sz="quarter" idx="11"/>
          </p:nvPr>
        </p:nvSpPr>
        <p:spPr/>
        <p:txBody>
          <a:bodyPr/>
          <a:lstStyle/>
          <a:p>
            <a:endParaRPr lang="en-US" altLang="zh-CN"/>
          </a:p>
        </p:txBody>
      </p:sp>
      <p:sp>
        <p:nvSpPr>
          <p:cNvPr id="7" name="Slide Number Placeholder 6"/>
          <p:cNvSpPr>
            <a:spLocks noGrp="1"/>
          </p:cNvSpPr>
          <p:nvPr>
            <p:ph type="sldNum" sz="quarter" idx="12"/>
          </p:nvPr>
        </p:nvSpPr>
        <p:spPr/>
        <p:txBody>
          <a:bodyPr/>
          <a:lstStyle/>
          <a:p>
            <a:fld id="{9749EE49-B934-4E55-90EE-BD3E78A069C6}" type="slidenum">
              <a:rPr lang="zh-CN" altLang="en-US" smtClean="0"/>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zh-CN"/>
          </a:p>
        </p:txBody>
      </p:sp>
      <p:sp>
        <p:nvSpPr>
          <p:cNvPr id="6" name="Footer Placeholder 5"/>
          <p:cNvSpPr>
            <a:spLocks noGrp="1"/>
          </p:cNvSpPr>
          <p:nvPr>
            <p:ph type="ftr" sz="quarter" idx="11"/>
          </p:nvPr>
        </p:nvSpPr>
        <p:spPr/>
        <p:txBody>
          <a:bodyPr/>
          <a:lstStyle/>
          <a:p>
            <a:endParaRPr lang="en-US" altLang="zh-CN"/>
          </a:p>
        </p:txBody>
      </p:sp>
      <p:sp>
        <p:nvSpPr>
          <p:cNvPr id="7" name="Slide Number Placeholder 6"/>
          <p:cNvSpPr>
            <a:spLocks noGrp="1"/>
          </p:cNvSpPr>
          <p:nvPr>
            <p:ph type="sldNum" sz="quarter" idx="12"/>
          </p:nvPr>
        </p:nvSpPr>
        <p:spPr/>
        <p:txBody>
          <a:bodyPr/>
          <a:lstStyle/>
          <a:p>
            <a:fld id="{D2DFFD33-AF01-4067-95DF-14D36C7AE391}" type="slidenum">
              <a:rPr lang="zh-CN" altLang="en-US" smtClean="0"/>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zh-C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zh-C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FA95A5-12C1-4DA3-A5AA-7031D27CF670}" type="slidenum">
              <a:rPr lang="zh-CN" altLang="en-US" smtClean="0"/>
              <a:pPr/>
              <a:t>‹#›</a:t>
            </a:fld>
            <a:endParaRPr lang="en-US" altLang="zh-CN"/>
          </a:p>
        </p:txBody>
      </p:sp>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info@isquareit.edu.in" TargetMode="External"/><Relationship Id="rId4" Type="http://schemas.openxmlformats.org/officeDocument/2006/relationships/hyperlink" Target="http://www.isquareit.edu.in/"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info@isquareit.edu.in" TargetMode="External"/><Relationship Id="rId5" Type="http://schemas.openxmlformats.org/officeDocument/2006/relationships/hyperlink" Target="http://www.isquareit.edu.in/" TargetMode="External"/><Relationship Id="rId4" Type="http://schemas.openxmlformats.org/officeDocument/2006/relationships/image" Target="../media/image1.jpeg"/></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7" Type="http://schemas.openxmlformats.org/officeDocument/2006/relationships/hyperlink" Target="mailto:info@isquareit.edu.in"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hyperlink" Target="http://www.isquareit.edu.in/" TargetMode="External"/><Relationship Id="rId5" Type="http://schemas.openxmlformats.org/officeDocument/2006/relationships/image" Target="../media/image1.jpeg"/><Relationship Id="rId4" Type="http://schemas.openxmlformats.org/officeDocument/2006/relationships/oleObject" Target="../embeddings/oleObject3.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hyperlink" Target="mailto:info@isquareit.edu.in" TargetMode="External"/><Relationship Id="rId5" Type="http://schemas.openxmlformats.org/officeDocument/2006/relationships/hyperlink" Target="http://www.isquareit.edu.in/" TargetMode="External"/><Relationship Id="rId4" Type="http://schemas.openxmlformats.org/officeDocument/2006/relationships/image" Target="../media/image1.jpeg"/></Relationships>
</file>

<file path=ppt/slides/_rels/slide14.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hyperlink" Target="mailto:info@isquareit.edu.in" TargetMode="External"/><Relationship Id="rId5" Type="http://schemas.openxmlformats.org/officeDocument/2006/relationships/hyperlink" Target="http://www.isquareit.edu.in/" TargetMode="External"/><Relationship Id="rId4" Type="http://schemas.openxmlformats.org/officeDocument/2006/relationships/image" Target="../media/image1.jpeg"/></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6.bin"/><Relationship Id="rId7" Type="http://schemas.openxmlformats.org/officeDocument/2006/relationships/hyperlink" Target="mailto:info@isquareit.edu.in" TargetMode="External"/><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hyperlink" Target="http://www.isquareit.edu.in/" TargetMode="External"/><Relationship Id="rId5" Type="http://schemas.openxmlformats.org/officeDocument/2006/relationships/image" Target="../media/image1.jpeg"/><Relationship Id="rId4" Type="http://schemas.openxmlformats.org/officeDocument/2006/relationships/oleObject" Target="../embeddings/oleObject7.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hyperlink" Target="mailto:info@isquareit.edu.in" TargetMode="External"/><Relationship Id="rId5" Type="http://schemas.openxmlformats.org/officeDocument/2006/relationships/hyperlink" Target="http://www.isquareit.edu.in/" TargetMode="External"/><Relationship Id="rId4" Type="http://schemas.openxmlformats.org/officeDocument/2006/relationships/image" Target="../media/image1.jpeg"/></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9.bin"/><Relationship Id="rId7" Type="http://schemas.openxmlformats.org/officeDocument/2006/relationships/hyperlink" Target="mailto:info@isquareit.edu.in" TargetMode="External"/><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hyperlink" Target="http://www.isquareit.edu.in/" TargetMode="External"/><Relationship Id="rId5" Type="http://schemas.openxmlformats.org/officeDocument/2006/relationships/image" Target="../media/image1.jpeg"/><Relationship Id="rId4" Type="http://schemas.openxmlformats.org/officeDocument/2006/relationships/oleObject" Target="../embeddings/oleObject10.bin"/></Relationships>
</file>

<file path=ppt/slides/_rels/slide2.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1.bin"/><Relationship Id="rId7" Type="http://schemas.openxmlformats.org/officeDocument/2006/relationships/hyperlink" Target="mailto:info@isquareit.edu.in" TargetMode="External"/><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hyperlink" Target="http://www.isquareit.edu.in/" TargetMode="External"/><Relationship Id="rId5" Type="http://schemas.openxmlformats.org/officeDocument/2006/relationships/image" Target="../media/image1.jpeg"/><Relationship Id="rId4" Type="http://schemas.openxmlformats.org/officeDocument/2006/relationships/oleObject" Target="../embeddings/oleObject12.bin"/></Relationships>
</file>

<file path=ppt/slides/_rels/slide21.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hyperlink" Target="mailto:info@isquareit.edu.in" TargetMode="External"/><Relationship Id="rId5" Type="http://schemas.openxmlformats.org/officeDocument/2006/relationships/hyperlink" Target="http://www.isquareit.edu.in/" TargetMode="External"/><Relationship Id="rId4" Type="http://schemas.openxmlformats.org/officeDocument/2006/relationships/image" Target="../media/image1.jpeg"/></Relationships>
</file>

<file path=ppt/slides/_rels/slide23.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4.bin"/><Relationship Id="rId7" Type="http://schemas.openxmlformats.org/officeDocument/2006/relationships/hyperlink" Target="mailto:info@isquareit.edu.in" TargetMode="External"/><Relationship Id="rId2" Type="http://schemas.openxmlformats.org/officeDocument/2006/relationships/slideLayout" Target="../slideLayouts/slideLayout12.xml"/><Relationship Id="rId1" Type="http://schemas.openxmlformats.org/officeDocument/2006/relationships/vmlDrawing" Target="../drawings/vmlDrawing10.vml"/><Relationship Id="rId6" Type="http://schemas.openxmlformats.org/officeDocument/2006/relationships/hyperlink" Target="http://www.isquareit.edu.in/" TargetMode="External"/><Relationship Id="rId5" Type="http://schemas.openxmlformats.org/officeDocument/2006/relationships/image" Target="../media/image1.jpeg"/><Relationship Id="rId4" Type="http://schemas.openxmlformats.org/officeDocument/2006/relationships/oleObject" Target="../embeddings/oleObject15.bin"/></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hyperlink" Target="mailto:info@isquareit.edu.in" TargetMode="External"/><Relationship Id="rId5" Type="http://schemas.openxmlformats.org/officeDocument/2006/relationships/hyperlink" Target="http://www.isquareit.edu.in/" TargetMode="External"/><Relationship Id="rId4" Type="http://schemas.openxmlformats.org/officeDocument/2006/relationships/image" Target="../media/image1.jpeg"/></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hyperlink" Target="mailto:info@isquareit.edu.in" TargetMode="External"/><Relationship Id="rId5" Type="http://schemas.openxmlformats.org/officeDocument/2006/relationships/hyperlink" Target="http://www.isquareit.edu.in/" TargetMode="External"/><Relationship Id="rId4" Type="http://schemas.openxmlformats.org/officeDocument/2006/relationships/image" Target="../media/image1.jpeg"/></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hyperlink" Target="mailto:info@isquareit.edu.in" TargetMode="External"/><Relationship Id="rId5" Type="http://schemas.openxmlformats.org/officeDocument/2006/relationships/hyperlink" Target="http://www.isquareit.edu.in/" TargetMode="Externa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hyperlink" Target="mailto:info@isquareit.edu.in" TargetMode="External"/><Relationship Id="rId5" Type="http://schemas.openxmlformats.org/officeDocument/2006/relationships/hyperlink" Target="http://www.isquareit.edu.in/" TargetMode="External"/><Relationship Id="rId4" Type="http://schemas.openxmlformats.org/officeDocument/2006/relationships/image" Target="../media/image1.jpeg"/></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13.xml"/><Relationship Id="rId1" Type="http://schemas.openxmlformats.org/officeDocument/2006/relationships/vmlDrawing" Target="../drawings/vmlDrawing15.vml"/><Relationship Id="rId6" Type="http://schemas.openxmlformats.org/officeDocument/2006/relationships/hyperlink" Target="mailto:info@isquareit.edu.in" TargetMode="External"/><Relationship Id="rId5" Type="http://schemas.openxmlformats.org/officeDocument/2006/relationships/hyperlink" Target="http://www.isquareit.edu.in/" TargetMode="External"/><Relationship Id="rId4" Type="http://schemas.openxmlformats.org/officeDocument/2006/relationships/image" Target="../media/image1.jpeg"/></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13.xml"/><Relationship Id="rId1" Type="http://schemas.openxmlformats.org/officeDocument/2006/relationships/vmlDrawing" Target="../drawings/vmlDrawing16.vml"/><Relationship Id="rId6" Type="http://schemas.openxmlformats.org/officeDocument/2006/relationships/hyperlink" Target="mailto:info@isquareit.edu.in" TargetMode="External"/><Relationship Id="rId5" Type="http://schemas.openxmlformats.org/officeDocument/2006/relationships/hyperlink" Target="http://www.isquareit.edu.in/" TargetMode="External"/><Relationship Id="rId4" Type="http://schemas.openxmlformats.org/officeDocument/2006/relationships/image" Target="../media/image1.jpeg"/></Relationships>
</file>

<file path=ppt/slides/_rels/slide34.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13.xml"/><Relationship Id="rId1" Type="http://schemas.openxmlformats.org/officeDocument/2006/relationships/vmlDrawing" Target="../drawings/vmlDrawing17.vml"/><Relationship Id="rId6" Type="http://schemas.openxmlformats.org/officeDocument/2006/relationships/hyperlink" Target="mailto:info@isquareit.edu.in" TargetMode="External"/><Relationship Id="rId5" Type="http://schemas.openxmlformats.org/officeDocument/2006/relationships/hyperlink" Target="http://www.isquareit.edu.in/" TargetMode="External"/><Relationship Id="rId4" Type="http://schemas.openxmlformats.org/officeDocument/2006/relationships/image" Target="../media/image1.jpeg"/></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23.bin"/><Relationship Id="rId7" Type="http://schemas.openxmlformats.org/officeDocument/2006/relationships/hyperlink" Target="mailto:info@isquareit.edu.in" TargetMode="External"/><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hyperlink" Target="http://www.isquareit.edu.in/" TargetMode="External"/><Relationship Id="rId5" Type="http://schemas.openxmlformats.org/officeDocument/2006/relationships/image" Target="../media/image1.jpeg"/><Relationship Id="rId4" Type="http://schemas.openxmlformats.org/officeDocument/2006/relationships/oleObject" Target="../embeddings/oleObject24.bin"/></Relationships>
</file>

<file path=ppt/slides/_rels/slide4.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hyperlink" Target="mailto:info@isquareit.edu.in" TargetMode="External"/><Relationship Id="rId5" Type="http://schemas.openxmlformats.org/officeDocument/2006/relationships/hyperlink" Target="http://www.isquareit.edu.in/" TargetMode="External"/><Relationship Id="rId4" Type="http://schemas.openxmlformats.org/officeDocument/2006/relationships/image" Target="../media/image1.jpeg"/></Relationships>
</file>

<file path=ppt/slides/_rels/slide45.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hyperlink" Target="mailto:info@isquareit.edu.in" TargetMode="External"/><Relationship Id="rId5" Type="http://schemas.openxmlformats.org/officeDocument/2006/relationships/hyperlink" Target="http://www.isquareit.edu.in/" TargetMode="External"/><Relationship Id="rId4" Type="http://schemas.openxmlformats.org/officeDocument/2006/relationships/image" Target="../media/image1.jpeg"/></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hyperlink" Target="mailto:info@isquareit.edu.in" TargetMode="External"/><Relationship Id="rId5" Type="http://schemas.openxmlformats.org/officeDocument/2006/relationships/hyperlink" Target="http://www.isquareit.edu.in/" TargetMode="External"/><Relationship Id="rId4" Type="http://schemas.openxmlformats.org/officeDocument/2006/relationships/image" Target="../media/image1.jpeg"/></Relationships>
</file>

<file path=ppt/slides/_rels/slide48.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hyperlink" Target="mailto:info@isquareit.edu.in" TargetMode="External"/><Relationship Id="rId5" Type="http://schemas.openxmlformats.org/officeDocument/2006/relationships/hyperlink" Target="http://www.isquareit.edu.in/" TargetMode="External"/><Relationship Id="rId4" Type="http://schemas.openxmlformats.org/officeDocument/2006/relationships/image" Target="../media/image1.jpeg"/></Relationships>
</file>

<file path=ppt/slides/_rels/slide51.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hyperlink" Target="mailto:info@isquareit.edu.in" TargetMode="External"/><Relationship Id="rId5" Type="http://schemas.openxmlformats.org/officeDocument/2006/relationships/hyperlink" Target="http://www.isquareit.edu.in/" TargetMode="External"/><Relationship Id="rId4" Type="http://schemas.openxmlformats.org/officeDocument/2006/relationships/image" Target="../media/image1.jpeg"/></Relationships>
</file>

<file path=ppt/slides/_rels/slide54.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55.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56.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5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mailto:info@isquareit.edu.in" TargetMode="External"/><Relationship Id="rId5" Type="http://schemas.openxmlformats.org/officeDocument/2006/relationships/hyperlink" Target="http://www.isquareit.edu.in/" TargetMode="External"/><Relationship Id="rId4" Type="http://schemas.openxmlformats.org/officeDocument/2006/relationships/hyperlink" Target="mailto:mandard@isquareit.edu.in"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657600" y="0"/>
            <a:ext cx="1359311" cy="685800"/>
          </a:xfrm>
          <a:prstGeom prst="rect">
            <a:avLst/>
          </a:prstGeom>
        </p:spPr>
      </p:pic>
      <p:sp>
        <p:nvSpPr>
          <p:cNvPr id="6"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4"/>
              </a:rPr>
              <a:t>www.isquareit.edu.in</a:t>
            </a:r>
            <a:r>
              <a:rPr lang="en-US" dirty="0" smtClean="0">
                <a:solidFill>
                  <a:srgbClr val="FF0000"/>
                </a:solidFill>
              </a:rPr>
              <a:t> ; Email - </a:t>
            </a:r>
            <a:r>
              <a:rPr lang="en-US" dirty="0" smtClean="0">
                <a:solidFill>
                  <a:srgbClr val="FF0000"/>
                </a:solidFill>
                <a:hlinkClick r:id="rId5"/>
              </a:rPr>
              <a:t>info@isquareit.edu.in</a:t>
            </a:r>
            <a:r>
              <a:rPr lang="en-US" dirty="0" smtClean="0">
                <a:solidFill>
                  <a:srgbClr val="FF0000"/>
                </a:solidFill>
              </a:rPr>
              <a:t> </a:t>
            </a:r>
            <a:endParaRPr lang="en-US" dirty="0">
              <a:solidFill>
                <a:srgbClr val="FF0000"/>
              </a:solidFill>
            </a:endParaRPr>
          </a:p>
        </p:txBody>
      </p:sp>
      <p:cxnSp>
        <p:nvCxnSpPr>
          <p:cNvPr id="7" name="Straight Connector 6"/>
          <p:cNvCxnSpPr/>
          <p:nvPr/>
        </p:nvCxnSpPr>
        <p:spPr>
          <a:xfrm>
            <a:off x="0" y="1000108"/>
            <a:ext cx="9144000" cy="1588"/>
          </a:xfrm>
          <a:prstGeom prst="line">
            <a:avLst/>
          </a:prstGeom>
          <a:ln w="28575">
            <a:solidFill>
              <a:srgbClr val="663300"/>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0" y="6000768"/>
            <a:ext cx="9144000" cy="1588"/>
          </a:xfrm>
          <a:prstGeom prst="line">
            <a:avLst/>
          </a:prstGeom>
          <a:ln w="28575">
            <a:solidFill>
              <a:srgbClr val="663300"/>
            </a:solidFill>
          </a:ln>
        </p:spPr>
        <p:style>
          <a:lnRef idx="2">
            <a:schemeClr val="accent1"/>
          </a:lnRef>
          <a:fillRef idx="0">
            <a:schemeClr val="accent1"/>
          </a:fillRef>
          <a:effectRef idx="1">
            <a:schemeClr val="accent1"/>
          </a:effectRef>
          <a:fontRef idx="minor">
            <a:schemeClr val="tx1"/>
          </a:fontRef>
        </p:style>
      </p:cxnSp>
      <p:sp>
        <p:nvSpPr>
          <p:cNvPr id="10" name="Rectangle 2"/>
          <p:cNvSpPr>
            <a:spLocks noGrp="1" noChangeArrowheads="1"/>
          </p:cNvSpPr>
          <p:nvPr>
            <p:ph type="ctrTitle"/>
          </p:nvPr>
        </p:nvSpPr>
        <p:spPr>
          <a:xfrm>
            <a:off x="685800" y="1714488"/>
            <a:ext cx="7772400" cy="1470025"/>
          </a:xfrm>
        </p:spPr>
        <p:txBody>
          <a:bodyPr>
            <a:normAutofit fontScale="90000"/>
          </a:bodyPr>
          <a:lstStyle/>
          <a:p>
            <a:pPr eaLnBrk="1" hangingPunct="1"/>
            <a:r>
              <a:rPr lang="en-US" dirty="0" smtClean="0">
                <a:solidFill>
                  <a:srgbClr val="663300"/>
                </a:solidFill>
                <a:latin typeface="Comic Sans MS" charset="0"/>
              </a:rPr>
              <a:t>Engineering Mathematics-III</a:t>
            </a:r>
            <a:br>
              <a:rPr lang="en-US" dirty="0" smtClean="0">
                <a:solidFill>
                  <a:srgbClr val="663300"/>
                </a:solidFill>
                <a:latin typeface="Comic Sans MS" charset="0"/>
              </a:rPr>
            </a:br>
            <a:r>
              <a:rPr lang="en-US" dirty="0" smtClean="0">
                <a:solidFill>
                  <a:srgbClr val="663300"/>
                </a:solidFill>
                <a:latin typeface="Comic Sans MS" charset="0"/>
              </a:rPr>
              <a:t>Probability </a:t>
            </a:r>
            <a:r>
              <a:rPr lang="en-US" dirty="0" err="1" smtClean="0">
                <a:solidFill>
                  <a:srgbClr val="663300"/>
                </a:solidFill>
                <a:latin typeface="Comic Sans MS" charset="0"/>
              </a:rPr>
              <a:t>Dristibution</a:t>
            </a:r>
            <a:endParaRPr lang="en-US" dirty="0" smtClean="0">
              <a:solidFill>
                <a:srgbClr val="663300"/>
              </a:solidFill>
              <a:latin typeface="Comic Sans MS" charset="0"/>
            </a:endParaRPr>
          </a:p>
        </p:txBody>
      </p:sp>
      <p:sp>
        <p:nvSpPr>
          <p:cNvPr id="11" name="Rectangle 3"/>
          <p:cNvSpPr>
            <a:spLocks noGrp="1" noChangeArrowheads="1"/>
          </p:cNvSpPr>
          <p:nvPr>
            <p:ph type="subTitle" idx="1"/>
          </p:nvPr>
        </p:nvSpPr>
        <p:spPr>
          <a:xfrm>
            <a:off x="928662" y="3470263"/>
            <a:ext cx="7429552" cy="1316059"/>
          </a:xfrm>
        </p:spPr>
        <p:txBody>
          <a:bodyPr>
            <a:normAutofit fontScale="85000" lnSpcReduction="20000"/>
          </a:bodyPr>
          <a:lstStyle/>
          <a:p>
            <a:pPr eaLnBrk="1" hangingPunct="1"/>
            <a:r>
              <a:rPr lang="en-US" dirty="0" smtClean="0"/>
              <a:t>Prepared By- Prof. </a:t>
            </a:r>
            <a:r>
              <a:rPr lang="en-US" dirty="0" err="1" smtClean="0"/>
              <a:t>Mandar</a:t>
            </a:r>
            <a:r>
              <a:rPr lang="en-US" dirty="0" smtClean="0"/>
              <a:t> Vijay </a:t>
            </a:r>
            <a:r>
              <a:rPr lang="en-US" dirty="0" err="1" smtClean="0"/>
              <a:t>Datar</a:t>
            </a:r>
            <a:endParaRPr lang="en-US" dirty="0" smtClean="0"/>
          </a:p>
          <a:p>
            <a:pPr eaLnBrk="1" hangingPunct="1"/>
            <a:r>
              <a:rPr lang="en-US" dirty="0" smtClean="0"/>
              <a:t>Department of Applied Sciences &amp; Engineering</a:t>
            </a:r>
          </a:p>
          <a:p>
            <a:pPr eaLnBrk="1" hangingPunct="1"/>
            <a:r>
              <a:rPr lang="en-US" dirty="0" smtClean="0"/>
              <a:t>I</a:t>
            </a:r>
            <a:r>
              <a:rPr lang="en-US" baseline="30000" dirty="0" smtClean="0"/>
              <a:t>2</a:t>
            </a:r>
            <a:r>
              <a:rPr lang="en-US" dirty="0" smtClean="0"/>
              <a:t>IT, </a:t>
            </a:r>
            <a:r>
              <a:rPr lang="en-US" dirty="0" err="1" smtClean="0"/>
              <a:t>Hinjawadi</a:t>
            </a:r>
            <a:r>
              <a:rPr lang="en-US" dirty="0" smtClean="0"/>
              <a:t>, </a:t>
            </a:r>
            <a:r>
              <a:rPr lang="en-US" dirty="0" err="1" smtClean="0"/>
              <a:t>Pune</a:t>
            </a:r>
            <a:r>
              <a:rPr lang="en-US" dirty="0" smtClean="0"/>
              <a:t> - 411057</a:t>
            </a:r>
          </a:p>
        </p:txBody>
      </p:sp>
    </p:spTree>
    <p:extLst>
      <p:ext uri="{BB962C8B-B14F-4D97-AF65-F5344CB8AC3E}">
        <p14:creationId xmlns="" xmlns:p14="http://schemas.microsoft.com/office/powerpoint/2010/main" val="98919267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ox(i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blinds(horizontal)">
                                      <p:cBhvr>
                                        <p:cTn id="12" dur="500"/>
                                        <p:tgtEl>
                                          <p:spTgt spid="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xEl>
                                              <p:pRg st="1" end="1"/>
                                            </p:txEl>
                                          </p:spTgt>
                                        </p:tgtEl>
                                        <p:attrNameLst>
                                          <p:attrName>style.visibility</p:attrName>
                                        </p:attrNameLst>
                                      </p:cBhvr>
                                      <p:to>
                                        <p:strVal val="visible"/>
                                      </p:to>
                                    </p:set>
                                    <p:animEffect transition="in" filter="blinds(horizontal)">
                                      <p:cBhvr>
                                        <p:cTn id="17" dur="500"/>
                                        <p:tgtEl>
                                          <p:spTgt spid="1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1" nodeType="clickEffect">
                                  <p:stCondLst>
                                    <p:cond delay="0"/>
                                  </p:stCondLst>
                                  <p:childTnLst>
                                    <p:set>
                                      <p:cBhvr>
                                        <p:cTn id="21" dur="1" fill="hold">
                                          <p:stCondLst>
                                            <p:cond delay="0"/>
                                          </p:stCondLst>
                                        </p:cTn>
                                        <p:tgtEl>
                                          <p:spTgt spid="11">
                                            <p:txEl>
                                              <p:pRg st="2" end="2"/>
                                            </p:txEl>
                                          </p:spTgt>
                                        </p:tgtEl>
                                        <p:attrNameLst>
                                          <p:attrName>style.visibility</p:attrName>
                                        </p:attrNameLst>
                                      </p:cBhvr>
                                      <p:to>
                                        <p:strVal val="visible"/>
                                      </p:to>
                                    </p:set>
                                    <p:animEffect transition="in" filter="blinds(horizontal)">
                                      <p:cBhvr>
                                        <p:cTn id="22" dur="5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build="p"/>
      <p:bldP spid="11" grpI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zh-CN" smtClean="0">
                <a:ea typeface="宋体" pitchFamily="2" charset="-122"/>
              </a:rPr>
              <a:t>Probability distribution</a:t>
            </a:r>
          </a:p>
        </p:txBody>
      </p:sp>
      <p:sp>
        <p:nvSpPr>
          <p:cNvPr id="34819" name="Rectangle 3"/>
          <p:cNvSpPr>
            <a:spLocks noGrp="1" noChangeArrowheads="1"/>
          </p:cNvSpPr>
          <p:nvPr>
            <p:ph idx="1"/>
          </p:nvPr>
        </p:nvSpPr>
        <p:spPr/>
        <p:txBody>
          <a:bodyPr/>
          <a:lstStyle/>
          <a:p>
            <a:pPr eaLnBrk="1" hangingPunct="1"/>
            <a:r>
              <a:rPr lang="en-US" altLang="zh-CN" smtClean="0">
                <a:ea typeface="宋体" pitchFamily="2" charset="-122"/>
              </a:rPr>
              <a:t>By probability distribution, we mean a correspondence that assigns probabilities to the values of a random variable.</a:t>
            </a: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5"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685800" y="381000"/>
            <a:ext cx="7772400" cy="1143000"/>
          </a:xfrm>
        </p:spPr>
        <p:txBody>
          <a:bodyPr/>
          <a:lstStyle/>
          <a:p>
            <a:pPr eaLnBrk="1" hangingPunct="1"/>
            <a:r>
              <a:rPr lang="en-US" altLang="zh-CN" smtClean="0">
                <a:ea typeface="宋体" pitchFamily="2" charset="-122"/>
              </a:rPr>
              <a:t>Exercise</a:t>
            </a:r>
          </a:p>
        </p:txBody>
      </p:sp>
      <p:sp>
        <p:nvSpPr>
          <p:cNvPr id="2052" name="Rectangle 3"/>
          <p:cNvSpPr>
            <a:spLocks noGrp="1" noChangeArrowheads="1"/>
          </p:cNvSpPr>
          <p:nvPr>
            <p:ph idx="1"/>
          </p:nvPr>
        </p:nvSpPr>
        <p:spPr>
          <a:xfrm>
            <a:off x="685800" y="1676400"/>
            <a:ext cx="7772400" cy="4419600"/>
          </a:xfrm>
        </p:spPr>
        <p:txBody>
          <a:bodyPr/>
          <a:lstStyle/>
          <a:p>
            <a:pPr eaLnBrk="1" hangingPunct="1">
              <a:lnSpc>
                <a:spcPct val="90000"/>
              </a:lnSpc>
            </a:pPr>
            <a:r>
              <a:rPr lang="en-US" altLang="zh-CN" sz="2400" smtClean="0">
                <a:ea typeface="宋体" pitchFamily="2" charset="-122"/>
              </a:rPr>
              <a:t>Check whether the correspondence given by </a:t>
            </a:r>
          </a:p>
          <a:p>
            <a:pPr eaLnBrk="1" hangingPunct="1">
              <a:lnSpc>
                <a:spcPct val="90000"/>
              </a:lnSpc>
            </a:pPr>
            <a:endParaRPr lang="en-US" altLang="zh-CN" sz="2400" smtClean="0">
              <a:ea typeface="宋体" pitchFamily="2" charset="-122"/>
            </a:endParaRPr>
          </a:p>
          <a:p>
            <a:pPr eaLnBrk="1" hangingPunct="1">
              <a:lnSpc>
                <a:spcPct val="90000"/>
              </a:lnSpc>
            </a:pPr>
            <a:endParaRPr lang="en-US" altLang="zh-CN" sz="2400" smtClean="0">
              <a:ea typeface="宋体" pitchFamily="2" charset="-122"/>
            </a:endParaRPr>
          </a:p>
          <a:p>
            <a:pPr eaLnBrk="1" hangingPunct="1">
              <a:lnSpc>
                <a:spcPct val="90000"/>
              </a:lnSpc>
              <a:buFontTx/>
              <a:buNone/>
            </a:pPr>
            <a:r>
              <a:rPr lang="en-US" altLang="zh-CN" sz="2400" smtClean="0">
                <a:ea typeface="宋体" pitchFamily="2" charset="-122"/>
              </a:rPr>
              <a:t>	can serve as the probability distribution of some random variable.</a:t>
            </a:r>
          </a:p>
          <a:p>
            <a:pPr eaLnBrk="1" hangingPunct="1">
              <a:lnSpc>
                <a:spcPct val="90000"/>
              </a:lnSpc>
              <a:buFontTx/>
              <a:buNone/>
            </a:pPr>
            <a:r>
              <a:rPr lang="en-US" altLang="zh-CN" sz="2400" smtClean="0">
                <a:ea typeface="宋体" pitchFamily="2" charset="-122"/>
              </a:rPr>
              <a:t>	</a:t>
            </a:r>
          </a:p>
          <a:p>
            <a:pPr eaLnBrk="1" hangingPunct="1">
              <a:lnSpc>
                <a:spcPct val="90000"/>
              </a:lnSpc>
              <a:buFontTx/>
              <a:buNone/>
            </a:pPr>
            <a:r>
              <a:rPr lang="en-US" altLang="zh-CN" sz="2400" smtClean="0">
                <a:solidFill>
                  <a:schemeClr val="hlink"/>
                </a:solidFill>
                <a:ea typeface="宋体" pitchFamily="2" charset="-122"/>
              </a:rPr>
              <a:t>Hint:</a:t>
            </a:r>
            <a:r>
              <a:rPr lang="en-US" altLang="zh-CN" sz="2400" smtClean="0">
                <a:ea typeface="宋体" pitchFamily="2" charset="-122"/>
              </a:rPr>
              <a:t> </a:t>
            </a:r>
          </a:p>
          <a:p>
            <a:pPr eaLnBrk="1" hangingPunct="1">
              <a:lnSpc>
                <a:spcPct val="90000"/>
              </a:lnSpc>
              <a:buFontTx/>
              <a:buNone/>
            </a:pPr>
            <a:r>
              <a:rPr lang="en-US" altLang="zh-CN" sz="2400" smtClean="0">
                <a:ea typeface="宋体" pitchFamily="2" charset="-122"/>
              </a:rPr>
              <a:t>	</a:t>
            </a:r>
            <a:r>
              <a:rPr lang="en-US" altLang="zh-CN" sz="2400" b="1" smtClean="0">
                <a:solidFill>
                  <a:schemeClr val="hlink"/>
                </a:solidFill>
                <a:ea typeface="宋体" pitchFamily="2" charset="-122"/>
              </a:rPr>
              <a:t>The values of a probability distribution must be numbers on the interval from 0 to 1.</a:t>
            </a:r>
          </a:p>
          <a:p>
            <a:pPr eaLnBrk="1" hangingPunct="1">
              <a:lnSpc>
                <a:spcPct val="90000"/>
              </a:lnSpc>
              <a:buFontTx/>
              <a:buNone/>
            </a:pPr>
            <a:r>
              <a:rPr lang="en-US" altLang="zh-CN" sz="2400" b="1" smtClean="0">
                <a:solidFill>
                  <a:schemeClr val="hlink"/>
                </a:solidFill>
                <a:ea typeface="宋体" pitchFamily="2" charset="-122"/>
              </a:rPr>
              <a:t>	The sum of all the values of a probability distribution must be equal to 1.</a:t>
            </a:r>
          </a:p>
        </p:txBody>
      </p:sp>
      <p:graphicFrame>
        <p:nvGraphicFramePr>
          <p:cNvPr id="2050" name="Object 4"/>
          <p:cNvGraphicFramePr>
            <a:graphicFrameLocks noChangeAspect="1"/>
          </p:cNvGraphicFramePr>
          <p:nvPr/>
        </p:nvGraphicFramePr>
        <p:xfrm>
          <a:off x="2286000" y="2057400"/>
          <a:ext cx="4267200" cy="876300"/>
        </p:xfrm>
        <a:graphic>
          <a:graphicData uri="http://schemas.openxmlformats.org/presentationml/2006/ole">
            <p:oleObj spid="_x0000_s2050" name="Equation" r:id="rId3" imgW="1917360" imgH="393480" progId="">
              <p:embed/>
            </p:oleObj>
          </a:graphicData>
        </a:graphic>
      </p:graphicFrame>
      <p:pic>
        <p:nvPicPr>
          <p:cNvPr id="5" name="Picture 4"/>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6"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5"/>
              </a:rPr>
              <a:t>www.isquareit.edu.in</a:t>
            </a:r>
            <a:r>
              <a:rPr lang="en-US" dirty="0" smtClean="0">
                <a:solidFill>
                  <a:srgbClr val="FF0000"/>
                </a:solidFill>
              </a:rPr>
              <a:t> ; Email - </a:t>
            </a:r>
            <a:r>
              <a:rPr lang="en-US" dirty="0" smtClean="0">
                <a:solidFill>
                  <a:srgbClr val="FF0000"/>
                </a:solidFill>
                <a:hlinkClick r:id="rId6"/>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685800" y="457200"/>
            <a:ext cx="7772400" cy="1143000"/>
          </a:xfrm>
        </p:spPr>
        <p:txBody>
          <a:bodyPr/>
          <a:lstStyle/>
          <a:p>
            <a:pPr eaLnBrk="1" hangingPunct="1"/>
            <a:r>
              <a:rPr lang="en-US" altLang="zh-CN" smtClean="0">
                <a:ea typeface="宋体" pitchFamily="2" charset="-122"/>
              </a:rPr>
              <a:t>solution</a:t>
            </a:r>
          </a:p>
        </p:txBody>
      </p:sp>
      <p:sp>
        <p:nvSpPr>
          <p:cNvPr id="3077" name="Rectangle 3"/>
          <p:cNvSpPr>
            <a:spLocks noGrp="1" noChangeArrowheads="1"/>
          </p:cNvSpPr>
          <p:nvPr>
            <p:ph idx="1"/>
          </p:nvPr>
        </p:nvSpPr>
        <p:spPr>
          <a:xfrm>
            <a:off x="685800" y="1600200"/>
            <a:ext cx="7772400" cy="5029200"/>
          </a:xfrm>
        </p:spPr>
        <p:txBody>
          <a:bodyPr/>
          <a:lstStyle/>
          <a:p>
            <a:pPr eaLnBrk="1" hangingPunct="1"/>
            <a:r>
              <a:rPr lang="en-US" altLang="zh-CN" sz="2800" smtClean="0">
                <a:ea typeface="宋体" pitchFamily="2" charset="-122"/>
              </a:rPr>
              <a:t>Substituting x=1, 2, and 3 into f(x)</a:t>
            </a:r>
          </a:p>
          <a:p>
            <a:pPr eaLnBrk="1" hangingPunct="1"/>
            <a:endParaRPr lang="en-US" altLang="zh-CN" sz="2800" smtClean="0">
              <a:ea typeface="宋体" pitchFamily="2" charset="-122"/>
            </a:endParaRPr>
          </a:p>
          <a:p>
            <a:pPr eaLnBrk="1" hangingPunct="1"/>
            <a:endParaRPr lang="en-US" altLang="zh-CN" sz="2800" smtClean="0">
              <a:ea typeface="宋体" pitchFamily="2" charset="-122"/>
            </a:endParaRPr>
          </a:p>
          <a:p>
            <a:pPr eaLnBrk="1" hangingPunct="1"/>
            <a:r>
              <a:rPr lang="en-US" altLang="zh-CN" sz="2800" smtClean="0">
                <a:ea typeface="宋体" pitchFamily="2" charset="-122"/>
              </a:rPr>
              <a:t>They are all between 0 and 1. The sum is </a:t>
            </a:r>
          </a:p>
          <a:p>
            <a:pPr eaLnBrk="1" hangingPunct="1">
              <a:buFontTx/>
              <a:buNone/>
            </a:pPr>
            <a:r>
              <a:rPr lang="en-US" altLang="zh-CN" sz="2800" smtClean="0">
                <a:ea typeface="宋体" pitchFamily="2" charset="-122"/>
              </a:rPr>
              <a:t> </a:t>
            </a:r>
          </a:p>
          <a:p>
            <a:pPr eaLnBrk="1" hangingPunct="1">
              <a:buFontTx/>
              <a:buNone/>
            </a:pPr>
            <a:endParaRPr lang="en-US" altLang="zh-CN" sz="2800" smtClean="0">
              <a:ea typeface="宋体" pitchFamily="2" charset="-122"/>
            </a:endParaRPr>
          </a:p>
          <a:p>
            <a:pPr eaLnBrk="1" hangingPunct="1">
              <a:buFontTx/>
              <a:buNone/>
            </a:pPr>
            <a:r>
              <a:rPr lang="en-US" altLang="zh-CN" sz="2800" smtClean="0">
                <a:ea typeface="宋体" pitchFamily="2" charset="-122"/>
              </a:rPr>
              <a:t>	</a:t>
            </a:r>
          </a:p>
          <a:p>
            <a:pPr eaLnBrk="1" hangingPunct="1">
              <a:buFontTx/>
              <a:buNone/>
            </a:pPr>
            <a:r>
              <a:rPr lang="en-US" altLang="zh-CN" sz="2800" smtClean="0">
                <a:ea typeface="宋体" pitchFamily="2" charset="-122"/>
              </a:rPr>
              <a:t>So it can serve as the probability distribution of some random variable. </a:t>
            </a:r>
          </a:p>
        </p:txBody>
      </p:sp>
      <p:graphicFrame>
        <p:nvGraphicFramePr>
          <p:cNvPr id="3074" name="Object 4"/>
          <p:cNvGraphicFramePr>
            <a:graphicFrameLocks noChangeAspect="1"/>
          </p:cNvGraphicFramePr>
          <p:nvPr/>
        </p:nvGraphicFramePr>
        <p:xfrm>
          <a:off x="1828800" y="2133600"/>
          <a:ext cx="5257800" cy="866775"/>
        </p:xfrm>
        <a:graphic>
          <a:graphicData uri="http://schemas.openxmlformats.org/presentationml/2006/ole">
            <p:oleObj spid="_x0000_s3074" name="Equation" r:id="rId3" imgW="2387520" imgH="393480" progId="">
              <p:embed/>
            </p:oleObj>
          </a:graphicData>
        </a:graphic>
      </p:graphicFrame>
      <p:graphicFrame>
        <p:nvGraphicFramePr>
          <p:cNvPr id="3075" name="Object 5"/>
          <p:cNvGraphicFramePr>
            <a:graphicFrameLocks noChangeAspect="1"/>
          </p:cNvGraphicFramePr>
          <p:nvPr/>
        </p:nvGraphicFramePr>
        <p:xfrm>
          <a:off x="2743200" y="3733800"/>
          <a:ext cx="2209800" cy="879475"/>
        </p:xfrm>
        <a:graphic>
          <a:graphicData uri="http://schemas.openxmlformats.org/presentationml/2006/ole">
            <p:oleObj spid="_x0000_s3075" name="Equation" r:id="rId4" imgW="990360" imgH="393480" progId="">
              <p:embed/>
            </p:oleObj>
          </a:graphicData>
        </a:graphic>
      </p:graphicFrame>
      <p:pic>
        <p:nvPicPr>
          <p:cNvPr id="6" name="Picture 5"/>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7"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6"/>
              </a:rPr>
              <a:t>www.isquareit.edu.in</a:t>
            </a:r>
            <a:r>
              <a:rPr lang="en-US" dirty="0" smtClean="0">
                <a:solidFill>
                  <a:srgbClr val="FF0000"/>
                </a:solidFill>
              </a:rPr>
              <a:t> ; Email - </a:t>
            </a:r>
            <a:r>
              <a:rPr lang="en-US" dirty="0" smtClean="0">
                <a:solidFill>
                  <a:srgbClr val="FF0000"/>
                </a:solidFill>
                <a:hlinkClick r:id="rId7"/>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pPr eaLnBrk="1" hangingPunct="1"/>
            <a:r>
              <a:rPr lang="en-US" altLang="zh-CN" smtClean="0">
                <a:ea typeface="宋体" pitchFamily="2" charset="-122"/>
              </a:rPr>
              <a:t>Exercise</a:t>
            </a:r>
          </a:p>
        </p:txBody>
      </p:sp>
      <p:sp>
        <p:nvSpPr>
          <p:cNvPr id="4100" name="Rectangle 3"/>
          <p:cNvSpPr>
            <a:spLocks noGrp="1" noChangeArrowheads="1"/>
          </p:cNvSpPr>
          <p:nvPr>
            <p:ph idx="1"/>
          </p:nvPr>
        </p:nvSpPr>
        <p:spPr/>
        <p:txBody>
          <a:bodyPr/>
          <a:lstStyle/>
          <a:p>
            <a:pPr eaLnBrk="1" hangingPunct="1"/>
            <a:r>
              <a:rPr lang="en-US" altLang="zh-CN" smtClean="0">
                <a:ea typeface="宋体" pitchFamily="2" charset="-122"/>
              </a:rPr>
              <a:t>Verify that for the number of heads obtained in four flips of a balanced coin the probability distribution is given by </a:t>
            </a:r>
          </a:p>
          <a:p>
            <a:pPr eaLnBrk="1" hangingPunct="1">
              <a:buFontTx/>
              <a:buNone/>
            </a:pPr>
            <a:r>
              <a:rPr lang="en-US" altLang="zh-CN" smtClean="0">
                <a:ea typeface="宋体" pitchFamily="2" charset="-122"/>
              </a:rPr>
              <a:t>	</a:t>
            </a:r>
          </a:p>
        </p:txBody>
      </p:sp>
      <p:graphicFrame>
        <p:nvGraphicFramePr>
          <p:cNvPr id="4098" name="Object 4"/>
          <p:cNvGraphicFramePr>
            <a:graphicFrameLocks noChangeAspect="1"/>
          </p:cNvGraphicFramePr>
          <p:nvPr/>
        </p:nvGraphicFramePr>
        <p:xfrm>
          <a:off x="2133600" y="3581400"/>
          <a:ext cx="5334000" cy="1582738"/>
        </p:xfrm>
        <a:graphic>
          <a:graphicData uri="http://schemas.openxmlformats.org/presentationml/2006/ole">
            <p:oleObj spid="_x0000_s4098" name="Equation" r:id="rId3" imgW="2184120" imgH="647640" progId="">
              <p:embed/>
            </p:oleObj>
          </a:graphicData>
        </a:graphic>
      </p:graphicFrame>
      <p:pic>
        <p:nvPicPr>
          <p:cNvPr id="5" name="Picture 4"/>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6"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5"/>
              </a:rPr>
              <a:t>www.isquareit.edu.in</a:t>
            </a:r>
            <a:r>
              <a:rPr lang="en-US" dirty="0" smtClean="0">
                <a:solidFill>
                  <a:srgbClr val="FF0000"/>
                </a:solidFill>
              </a:rPr>
              <a:t> ; Email - </a:t>
            </a:r>
            <a:r>
              <a:rPr lang="en-US" dirty="0" smtClean="0">
                <a:solidFill>
                  <a:srgbClr val="FF0000"/>
                </a:solidFill>
                <a:hlinkClick r:id="rId6"/>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zh-CN" dirty="0" smtClean="0">
                <a:ea typeface="宋体" pitchFamily="2" charset="-122"/>
              </a:rPr>
              <a:t>4.3 Binomial distribution</a:t>
            </a:r>
          </a:p>
        </p:txBody>
      </p:sp>
      <p:sp>
        <p:nvSpPr>
          <p:cNvPr id="35843" name="Rectangle 3"/>
          <p:cNvSpPr>
            <a:spLocks noGrp="1" noChangeArrowheads="1"/>
          </p:cNvSpPr>
          <p:nvPr>
            <p:ph idx="1"/>
          </p:nvPr>
        </p:nvSpPr>
        <p:spPr/>
        <p:txBody>
          <a:bodyPr/>
          <a:lstStyle/>
          <a:p>
            <a:pPr eaLnBrk="1" hangingPunct="1"/>
            <a:r>
              <a:rPr lang="en-US" altLang="zh-CN" dirty="0" smtClean="0">
                <a:ea typeface="宋体" pitchFamily="2" charset="-122"/>
              </a:rPr>
              <a:t>In many applied problems, we are interested in the probability that an event will occur x times out of n.</a:t>
            </a: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5"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685800" y="1143000"/>
            <a:ext cx="7772400" cy="4953000"/>
          </a:xfrm>
        </p:spPr>
        <p:txBody>
          <a:bodyPr>
            <a:normAutofit lnSpcReduction="10000"/>
          </a:bodyPr>
          <a:lstStyle/>
          <a:p>
            <a:pPr eaLnBrk="1" hangingPunct="1">
              <a:lnSpc>
                <a:spcPct val="90000"/>
              </a:lnSpc>
            </a:pPr>
            <a:r>
              <a:rPr lang="en-US" altLang="zh-CN" sz="2800" dirty="0" smtClean="0">
                <a:ea typeface="宋体" pitchFamily="2" charset="-122"/>
              </a:rPr>
              <a:t>Roll a die 3 times. X=Number of sixes. </a:t>
            </a:r>
          </a:p>
          <a:p>
            <a:pPr eaLnBrk="1" hangingPunct="1">
              <a:lnSpc>
                <a:spcPct val="90000"/>
              </a:lnSpc>
              <a:buFontTx/>
              <a:buNone/>
            </a:pPr>
            <a:r>
              <a:rPr lang="en-US" altLang="zh-CN" sz="2800" dirty="0" smtClean="0">
                <a:ea typeface="宋体" pitchFamily="2" charset="-122"/>
              </a:rPr>
              <a:t>   S=a six,  N=not a six</a:t>
            </a:r>
          </a:p>
          <a:p>
            <a:pPr eaLnBrk="1" hangingPunct="1">
              <a:lnSpc>
                <a:spcPct val="90000"/>
              </a:lnSpc>
              <a:buFontTx/>
              <a:buNone/>
            </a:pPr>
            <a:r>
              <a:rPr lang="en-US" altLang="zh-CN" sz="2000" dirty="0" smtClean="0">
                <a:ea typeface="宋体" pitchFamily="2" charset="-122"/>
              </a:rPr>
              <a:t>No six: (x=0)</a:t>
            </a:r>
          </a:p>
          <a:p>
            <a:pPr eaLnBrk="1" hangingPunct="1">
              <a:lnSpc>
                <a:spcPct val="90000"/>
              </a:lnSpc>
              <a:buFontTx/>
              <a:buNone/>
            </a:pPr>
            <a:r>
              <a:rPr lang="en-US" altLang="zh-CN" sz="2000" dirty="0" smtClean="0">
                <a:ea typeface="宋体" pitchFamily="2" charset="-122"/>
              </a:rPr>
              <a:t>			NNN </a:t>
            </a:r>
            <a:r>
              <a:rPr lang="en-US" altLang="zh-CN" sz="2000" dirty="0" smtClean="0">
                <a:ea typeface="宋体" pitchFamily="2" charset="-122"/>
                <a:sym typeface="Wingdings" pitchFamily="2" charset="2"/>
              </a:rPr>
              <a:t> (5/6)(5/6)(5/6)</a:t>
            </a:r>
            <a:endParaRPr lang="en-US" altLang="zh-CN" sz="2000" dirty="0" smtClean="0">
              <a:ea typeface="宋体" pitchFamily="2" charset="-122"/>
            </a:endParaRPr>
          </a:p>
          <a:p>
            <a:pPr eaLnBrk="1" hangingPunct="1">
              <a:lnSpc>
                <a:spcPct val="90000"/>
              </a:lnSpc>
              <a:buFontTx/>
              <a:buNone/>
            </a:pPr>
            <a:r>
              <a:rPr lang="en-US" altLang="zh-CN" sz="2000" dirty="0" smtClean="0">
                <a:ea typeface="宋体" pitchFamily="2" charset="-122"/>
              </a:rPr>
              <a:t>One six: (x=1)</a:t>
            </a:r>
          </a:p>
          <a:p>
            <a:pPr eaLnBrk="1" hangingPunct="1">
              <a:lnSpc>
                <a:spcPct val="90000"/>
              </a:lnSpc>
              <a:buFontTx/>
              <a:buNone/>
            </a:pPr>
            <a:r>
              <a:rPr lang="en-US" altLang="zh-CN" sz="2000" dirty="0" smtClean="0">
                <a:ea typeface="宋体" pitchFamily="2" charset="-122"/>
              </a:rPr>
              <a:t>			NNS </a:t>
            </a:r>
            <a:r>
              <a:rPr lang="en-US" altLang="zh-CN" sz="2000" dirty="0" smtClean="0">
                <a:ea typeface="宋体" pitchFamily="2" charset="-122"/>
                <a:sym typeface="Wingdings" pitchFamily="2" charset="2"/>
              </a:rPr>
              <a:t> (5/6)(5/6)(1/6)                 </a:t>
            </a:r>
            <a:endParaRPr lang="en-US" altLang="zh-CN" sz="2000" dirty="0" smtClean="0">
              <a:ea typeface="宋体" pitchFamily="2" charset="-122"/>
            </a:endParaRPr>
          </a:p>
          <a:p>
            <a:pPr eaLnBrk="1" hangingPunct="1">
              <a:lnSpc>
                <a:spcPct val="90000"/>
              </a:lnSpc>
              <a:buFontTx/>
              <a:buNone/>
            </a:pPr>
            <a:r>
              <a:rPr lang="en-US" altLang="zh-CN" sz="2000" dirty="0" smtClean="0">
                <a:ea typeface="宋体" pitchFamily="2" charset="-122"/>
              </a:rPr>
              <a:t>			NSN </a:t>
            </a:r>
            <a:r>
              <a:rPr lang="en-US" altLang="zh-CN" sz="2000" dirty="0" smtClean="0">
                <a:ea typeface="宋体" pitchFamily="2" charset="-122"/>
                <a:sym typeface="Wingdings" pitchFamily="2" charset="2"/>
              </a:rPr>
              <a:t>  same </a:t>
            </a:r>
            <a:endParaRPr lang="en-US" altLang="zh-CN" sz="2000" dirty="0" smtClean="0">
              <a:ea typeface="宋体" pitchFamily="2" charset="-122"/>
            </a:endParaRPr>
          </a:p>
          <a:p>
            <a:pPr eaLnBrk="1" hangingPunct="1">
              <a:lnSpc>
                <a:spcPct val="90000"/>
              </a:lnSpc>
              <a:buFontTx/>
              <a:buNone/>
            </a:pPr>
            <a:r>
              <a:rPr lang="en-US" altLang="zh-CN" sz="2000" dirty="0" smtClean="0">
                <a:ea typeface="宋体" pitchFamily="2" charset="-122"/>
              </a:rPr>
              <a:t>			SNN </a:t>
            </a:r>
            <a:r>
              <a:rPr lang="en-US" altLang="zh-CN" sz="2000" dirty="0" smtClean="0">
                <a:ea typeface="宋体" pitchFamily="2" charset="-122"/>
                <a:sym typeface="Wingdings" pitchFamily="2" charset="2"/>
              </a:rPr>
              <a:t>  same</a:t>
            </a:r>
            <a:endParaRPr lang="en-US" altLang="zh-CN" sz="2000" dirty="0" smtClean="0">
              <a:ea typeface="宋体" pitchFamily="2" charset="-122"/>
            </a:endParaRPr>
          </a:p>
          <a:p>
            <a:pPr eaLnBrk="1" hangingPunct="1">
              <a:lnSpc>
                <a:spcPct val="90000"/>
              </a:lnSpc>
              <a:buFontTx/>
              <a:buNone/>
            </a:pPr>
            <a:r>
              <a:rPr lang="en-US" altLang="zh-CN" sz="2000" dirty="0" smtClean="0">
                <a:ea typeface="宋体" pitchFamily="2" charset="-122"/>
              </a:rPr>
              <a:t>Two sixes: (x=2)</a:t>
            </a:r>
          </a:p>
          <a:p>
            <a:pPr eaLnBrk="1" hangingPunct="1">
              <a:lnSpc>
                <a:spcPct val="90000"/>
              </a:lnSpc>
              <a:buFontTx/>
              <a:buNone/>
            </a:pPr>
            <a:r>
              <a:rPr lang="en-US" altLang="zh-CN" sz="2000" dirty="0" smtClean="0">
                <a:ea typeface="宋体" pitchFamily="2" charset="-122"/>
              </a:rPr>
              <a:t>			NSS </a:t>
            </a:r>
            <a:r>
              <a:rPr lang="en-US" altLang="zh-CN" sz="2000" dirty="0" smtClean="0">
                <a:ea typeface="宋体" pitchFamily="2" charset="-122"/>
                <a:sym typeface="Wingdings" pitchFamily="2" charset="2"/>
              </a:rPr>
              <a:t> (5/6)(1/6)(1/6)</a:t>
            </a:r>
            <a:endParaRPr lang="en-US" altLang="zh-CN" sz="2000" dirty="0" smtClean="0">
              <a:ea typeface="宋体" pitchFamily="2" charset="-122"/>
            </a:endParaRPr>
          </a:p>
          <a:p>
            <a:pPr eaLnBrk="1" hangingPunct="1">
              <a:lnSpc>
                <a:spcPct val="90000"/>
              </a:lnSpc>
              <a:buFontTx/>
              <a:buNone/>
            </a:pPr>
            <a:r>
              <a:rPr lang="en-US" altLang="zh-CN" sz="2000" dirty="0" smtClean="0">
                <a:ea typeface="宋体" pitchFamily="2" charset="-122"/>
              </a:rPr>
              <a:t>			SNS </a:t>
            </a:r>
            <a:r>
              <a:rPr lang="en-US" altLang="zh-CN" sz="2000" dirty="0" smtClean="0">
                <a:ea typeface="宋体" pitchFamily="2" charset="-122"/>
                <a:sym typeface="Wingdings" pitchFamily="2" charset="2"/>
              </a:rPr>
              <a:t>  same</a:t>
            </a:r>
            <a:endParaRPr lang="en-US" altLang="zh-CN" sz="2000" dirty="0" smtClean="0">
              <a:ea typeface="宋体" pitchFamily="2" charset="-122"/>
            </a:endParaRPr>
          </a:p>
          <a:p>
            <a:pPr eaLnBrk="1" hangingPunct="1">
              <a:lnSpc>
                <a:spcPct val="90000"/>
              </a:lnSpc>
              <a:buFontTx/>
              <a:buNone/>
            </a:pPr>
            <a:r>
              <a:rPr lang="en-US" altLang="zh-CN" sz="2000" dirty="0" smtClean="0">
                <a:ea typeface="宋体" pitchFamily="2" charset="-122"/>
              </a:rPr>
              <a:t>			SSN </a:t>
            </a:r>
            <a:r>
              <a:rPr lang="en-US" altLang="zh-CN" sz="2000" dirty="0" smtClean="0">
                <a:ea typeface="宋体" pitchFamily="2" charset="-122"/>
                <a:sym typeface="Wingdings" pitchFamily="2" charset="2"/>
              </a:rPr>
              <a:t>  same</a:t>
            </a:r>
            <a:endParaRPr lang="en-US" altLang="zh-CN" sz="2000" dirty="0" smtClean="0">
              <a:ea typeface="宋体" pitchFamily="2" charset="-122"/>
            </a:endParaRPr>
          </a:p>
          <a:p>
            <a:pPr eaLnBrk="1" hangingPunct="1">
              <a:lnSpc>
                <a:spcPct val="90000"/>
              </a:lnSpc>
              <a:buFontTx/>
              <a:buNone/>
            </a:pPr>
            <a:r>
              <a:rPr lang="en-US" altLang="zh-CN" sz="2000" dirty="0" smtClean="0">
                <a:ea typeface="宋体" pitchFamily="2" charset="-122"/>
              </a:rPr>
              <a:t>Three sixes: (x=3)</a:t>
            </a:r>
          </a:p>
          <a:p>
            <a:pPr eaLnBrk="1" hangingPunct="1">
              <a:lnSpc>
                <a:spcPct val="90000"/>
              </a:lnSpc>
              <a:buFontTx/>
              <a:buNone/>
            </a:pPr>
            <a:r>
              <a:rPr lang="en-US" altLang="zh-CN" sz="2000" dirty="0" smtClean="0">
                <a:ea typeface="宋体" pitchFamily="2" charset="-122"/>
              </a:rPr>
              <a:t>			SSS </a:t>
            </a:r>
            <a:r>
              <a:rPr lang="en-US" altLang="zh-CN" sz="2000" dirty="0" smtClean="0">
                <a:ea typeface="宋体" pitchFamily="2" charset="-122"/>
                <a:sym typeface="Wingdings" pitchFamily="2" charset="2"/>
              </a:rPr>
              <a:t>(1/6)(1/6)(1/6)</a:t>
            </a:r>
          </a:p>
        </p:txBody>
      </p:sp>
      <p:pic>
        <p:nvPicPr>
          <p:cNvPr id="3" name="Picture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4"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barn(outVertical)">
                                      <p:cBhvr>
                                        <p:cTn id="7" dur="500"/>
                                        <p:tgtEl>
                                          <p:spTgt spid="174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barn(outVertical)">
                                      <p:cBhvr>
                                        <p:cTn id="12" dur="500"/>
                                        <p:tgtEl>
                                          <p:spTgt spid="174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barn(outVertical)">
                                      <p:cBhvr>
                                        <p:cTn id="17" dur="500"/>
                                        <p:tgtEl>
                                          <p:spTgt spid="174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17411">
                                            <p:txEl>
                                              <p:pRg st="3" end="3"/>
                                            </p:txEl>
                                          </p:spTgt>
                                        </p:tgtEl>
                                        <p:attrNameLst>
                                          <p:attrName>style.visibility</p:attrName>
                                        </p:attrNameLst>
                                      </p:cBhvr>
                                      <p:to>
                                        <p:strVal val="visible"/>
                                      </p:to>
                                    </p:set>
                                    <p:animEffect transition="in" filter="barn(outVertical)">
                                      <p:cBhvr>
                                        <p:cTn id="22" dur="500"/>
                                        <p:tgtEl>
                                          <p:spTgt spid="174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37" fill="hold" grpId="0" nodeType="clickEffect">
                                  <p:stCondLst>
                                    <p:cond delay="0"/>
                                  </p:stCondLst>
                                  <p:childTnLst>
                                    <p:set>
                                      <p:cBhvr>
                                        <p:cTn id="26" dur="1" fill="hold">
                                          <p:stCondLst>
                                            <p:cond delay="0"/>
                                          </p:stCondLst>
                                        </p:cTn>
                                        <p:tgtEl>
                                          <p:spTgt spid="17411">
                                            <p:txEl>
                                              <p:pRg st="4" end="4"/>
                                            </p:txEl>
                                          </p:spTgt>
                                        </p:tgtEl>
                                        <p:attrNameLst>
                                          <p:attrName>style.visibility</p:attrName>
                                        </p:attrNameLst>
                                      </p:cBhvr>
                                      <p:to>
                                        <p:strVal val="visible"/>
                                      </p:to>
                                    </p:set>
                                    <p:animEffect transition="in" filter="barn(outVertical)">
                                      <p:cBhvr>
                                        <p:cTn id="27" dur="500"/>
                                        <p:tgtEl>
                                          <p:spTgt spid="1741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37" fill="hold" grpId="0" nodeType="clickEffect">
                                  <p:stCondLst>
                                    <p:cond delay="0"/>
                                  </p:stCondLst>
                                  <p:childTnLst>
                                    <p:set>
                                      <p:cBhvr>
                                        <p:cTn id="31" dur="1" fill="hold">
                                          <p:stCondLst>
                                            <p:cond delay="0"/>
                                          </p:stCondLst>
                                        </p:cTn>
                                        <p:tgtEl>
                                          <p:spTgt spid="17411">
                                            <p:txEl>
                                              <p:pRg st="5" end="5"/>
                                            </p:txEl>
                                          </p:spTgt>
                                        </p:tgtEl>
                                        <p:attrNameLst>
                                          <p:attrName>style.visibility</p:attrName>
                                        </p:attrNameLst>
                                      </p:cBhvr>
                                      <p:to>
                                        <p:strVal val="visible"/>
                                      </p:to>
                                    </p:set>
                                    <p:animEffect transition="in" filter="barn(outVertical)">
                                      <p:cBhvr>
                                        <p:cTn id="32" dur="500"/>
                                        <p:tgtEl>
                                          <p:spTgt spid="1741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37" fill="hold" grpId="0" nodeType="clickEffect">
                                  <p:stCondLst>
                                    <p:cond delay="0"/>
                                  </p:stCondLst>
                                  <p:childTnLst>
                                    <p:set>
                                      <p:cBhvr>
                                        <p:cTn id="36" dur="1" fill="hold">
                                          <p:stCondLst>
                                            <p:cond delay="0"/>
                                          </p:stCondLst>
                                        </p:cTn>
                                        <p:tgtEl>
                                          <p:spTgt spid="17411">
                                            <p:txEl>
                                              <p:pRg st="6" end="6"/>
                                            </p:txEl>
                                          </p:spTgt>
                                        </p:tgtEl>
                                        <p:attrNameLst>
                                          <p:attrName>style.visibility</p:attrName>
                                        </p:attrNameLst>
                                      </p:cBhvr>
                                      <p:to>
                                        <p:strVal val="visible"/>
                                      </p:to>
                                    </p:set>
                                    <p:animEffect transition="in" filter="barn(outVertical)">
                                      <p:cBhvr>
                                        <p:cTn id="37" dur="500"/>
                                        <p:tgtEl>
                                          <p:spTgt spid="1741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37" fill="hold" grpId="0" nodeType="clickEffect">
                                  <p:stCondLst>
                                    <p:cond delay="0"/>
                                  </p:stCondLst>
                                  <p:childTnLst>
                                    <p:set>
                                      <p:cBhvr>
                                        <p:cTn id="41" dur="1" fill="hold">
                                          <p:stCondLst>
                                            <p:cond delay="0"/>
                                          </p:stCondLst>
                                        </p:cTn>
                                        <p:tgtEl>
                                          <p:spTgt spid="17411">
                                            <p:txEl>
                                              <p:pRg st="7" end="7"/>
                                            </p:txEl>
                                          </p:spTgt>
                                        </p:tgtEl>
                                        <p:attrNameLst>
                                          <p:attrName>style.visibility</p:attrName>
                                        </p:attrNameLst>
                                      </p:cBhvr>
                                      <p:to>
                                        <p:strVal val="visible"/>
                                      </p:to>
                                    </p:set>
                                    <p:animEffect transition="in" filter="barn(outVertical)">
                                      <p:cBhvr>
                                        <p:cTn id="42" dur="500"/>
                                        <p:tgtEl>
                                          <p:spTgt spid="17411">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37" fill="hold" grpId="0" nodeType="clickEffect">
                                  <p:stCondLst>
                                    <p:cond delay="0"/>
                                  </p:stCondLst>
                                  <p:childTnLst>
                                    <p:set>
                                      <p:cBhvr>
                                        <p:cTn id="46" dur="1" fill="hold">
                                          <p:stCondLst>
                                            <p:cond delay="0"/>
                                          </p:stCondLst>
                                        </p:cTn>
                                        <p:tgtEl>
                                          <p:spTgt spid="17411">
                                            <p:txEl>
                                              <p:pRg st="8" end="8"/>
                                            </p:txEl>
                                          </p:spTgt>
                                        </p:tgtEl>
                                        <p:attrNameLst>
                                          <p:attrName>style.visibility</p:attrName>
                                        </p:attrNameLst>
                                      </p:cBhvr>
                                      <p:to>
                                        <p:strVal val="visible"/>
                                      </p:to>
                                    </p:set>
                                    <p:animEffect transition="in" filter="barn(outVertical)">
                                      <p:cBhvr>
                                        <p:cTn id="47" dur="500"/>
                                        <p:tgtEl>
                                          <p:spTgt spid="17411">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37" fill="hold" grpId="0" nodeType="clickEffect">
                                  <p:stCondLst>
                                    <p:cond delay="0"/>
                                  </p:stCondLst>
                                  <p:childTnLst>
                                    <p:set>
                                      <p:cBhvr>
                                        <p:cTn id="51" dur="1" fill="hold">
                                          <p:stCondLst>
                                            <p:cond delay="0"/>
                                          </p:stCondLst>
                                        </p:cTn>
                                        <p:tgtEl>
                                          <p:spTgt spid="17411">
                                            <p:txEl>
                                              <p:pRg st="9" end="9"/>
                                            </p:txEl>
                                          </p:spTgt>
                                        </p:tgtEl>
                                        <p:attrNameLst>
                                          <p:attrName>style.visibility</p:attrName>
                                        </p:attrNameLst>
                                      </p:cBhvr>
                                      <p:to>
                                        <p:strVal val="visible"/>
                                      </p:to>
                                    </p:set>
                                    <p:animEffect transition="in" filter="barn(outVertical)">
                                      <p:cBhvr>
                                        <p:cTn id="52" dur="500"/>
                                        <p:tgtEl>
                                          <p:spTgt spid="17411">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37" fill="hold" grpId="0" nodeType="clickEffect">
                                  <p:stCondLst>
                                    <p:cond delay="0"/>
                                  </p:stCondLst>
                                  <p:childTnLst>
                                    <p:set>
                                      <p:cBhvr>
                                        <p:cTn id="56" dur="1" fill="hold">
                                          <p:stCondLst>
                                            <p:cond delay="0"/>
                                          </p:stCondLst>
                                        </p:cTn>
                                        <p:tgtEl>
                                          <p:spTgt spid="17411">
                                            <p:txEl>
                                              <p:pRg st="10" end="10"/>
                                            </p:txEl>
                                          </p:spTgt>
                                        </p:tgtEl>
                                        <p:attrNameLst>
                                          <p:attrName>style.visibility</p:attrName>
                                        </p:attrNameLst>
                                      </p:cBhvr>
                                      <p:to>
                                        <p:strVal val="visible"/>
                                      </p:to>
                                    </p:set>
                                    <p:animEffect transition="in" filter="barn(outVertical)">
                                      <p:cBhvr>
                                        <p:cTn id="57" dur="500"/>
                                        <p:tgtEl>
                                          <p:spTgt spid="17411">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37" fill="hold" grpId="0" nodeType="clickEffect">
                                  <p:stCondLst>
                                    <p:cond delay="0"/>
                                  </p:stCondLst>
                                  <p:childTnLst>
                                    <p:set>
                                      <p:cBhvr>
                                        <p:cTn id="61" dur="1" fill="hold">
                                          <p:stCondLst>
                                            <p:cond delay="0"/>
                                          </p:stCondLst>
                                        </p:cTn>
                                        <p:tgtEl>
                                          <p:spTgt spid="17411">
                                            <p:txEl>
                                              <p:pRg st="11" end="11"/>
                                            </p:txEl>
                                          </p:spTgt>
                                        </p:tgtEl>
                                        <p:attrNameLst>
                                          <p:attrName>style.visibility</p:attrName>
                                        </p:attrNameLst>
                                      </p:cBhvr>
                                      <p:to>
                                        <p:strVal val="visible"/>
                                      </p:to>
                                    </p:set>
                                    <p:animEffect transition="in" filter="barn(outVertical)">
                                      <p:cBhvr>
                                        <p:cTn id="62" dur="500"/>
                                        <p:tgtEl>
                                          <p:spTgt spid="17411">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37" fill="hold" grpId="0" nodeType="clickEffect">
                                  <p:stCondLst>
                                    <p:cond delay="0"/>
                                  </p:stCondLst>
                                  <p:childTnLst>
                                    <p:set>
                                      <p:cBhvr>
                                        <p:cTn id="66" dur="1" fill="hold">
                                          <p:stCondLst>
                                            <p:cond delay="0"/>
                                          </p:stCondLst>
                                        </p:cTn>
                                        <p:tgtEl>
                                          <p:spTgt spid="17411">
                                            <p:txEl>
                                              <p:pRg st="12" end="12"/>
                                            </p:txEl>
                                          </p:spTgt>
                                        </p:tgtEl>
                                        <p:attrNameLst>
                                          <p:attrName>style.visibility</p:attrName>
                                        </p:attrNameLst>
                                      </p:cBhvr>
                                      <p:to>
                                        <p:strVal val="visible"/>
                                      </p:to>
                                    </p:set>
                                    <p:animEffect transition="in" filter="barn(outVertical)">
                                      <p:cBhvr>
                                        <p:cTn id="67" dur="500"/>
                                        <p:tgtEl>
                                          <p:spTgt spid="17411">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37" fill="hold" grpId="0" nodeType="clickEffect">
                                  <p:stCondLst>
                                    <p:cond delay="0"/>
                                  </p:stCondLst>
                                  <p:childTnLst>
                                    <p:set>
                                      <p:cBhvr>
                                        <p:cTn id="71" dur="1" fill="hold">
                                          <p:stCondLst>
                                            <p:cond delay="0"/>
                                          </p:stCondLst>
                                        </p:cTn>
                                        <p:tgtEl>
                                          <p:spTgt spid="17411">
                                            <p:txEl>
                                              <p:pRg st="13" end="13"/>
                                            </p:txEl>
                                          </p:spTgt>
                                        </p:tgtEl>
                                        <p:attrNameLst>
                                          <p:attrName>style.visibility</p:attrName>
                                        </p:attrNameLst>
                                      </p:cBhvr>
                                      <p:to>
                                        <p:strVal val="visible"/>
                                      </p:to>
                                    </p:set>
                                    <p:animEffect transition="in" filter="barn(outVertical)">
                                      <p:cBhvr>
                                        <p:cTn id="72" dur="500"/>
                                        <p:tgtEl>
                                          <p:spTgt spid="17411">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685800" y="768350"/>
            <a:ext cx="7772400" cy="908050"/>
          </a:xfrm>
        </p:spPr>
        <p:txBody>
          <a:bodyPr/>
          <a:lstStyle/>
          <a:p>
            <a:pPr algn="l" eaLnBrk="1" hangingPunct="1"/>
            <a:r>
              <a:rPr lang="en-US" altLang="zh-CN" sz="3600" smtClean="0">
                <a:ea typeface="宋体" pitchFamily="2" charset="-122"/>
              </a:rPr>
              <a:t>Binomial distribution</a:t>
            </a:r>
          </a:p>
        </p:txBody>
      </p:sp>
      <p:sp>
        <p:nvSpPr>
          <p:cNvPr id="5124" name="Rectangle 3"/>
          <p:cNvSpPr>
            <a:spLocks noGrp="1" noChangeArrowheads="1"/>
          </p:cNvSpPr>
          <p:nvPr>
            <p:ph idx="1"/>
          </p:nvPr>
        </p:nvSpPr>
        <p:spPr/>
        <p:txBody>
          <a:bodyPr/>
          <a:lstStyle/>
          <a:p>
            <a:pPr eaLnBrk="1" hangingPunct="1"/>
            <a:r>
              <a:rPr lang="en-US" altLang="zh-CN" smtClean="0">
                <a:ea typeface="宋体" pitchFamily="2" charset="-122"/>
              </a:rPr>
              <a:t>x    f(x)</a:t>
            </a:r>
          </a:p>
          <a:p>
            <a:pPr eaLnBrk="1" hangingPunct="1">
              <a:buFontTx/>
              <a:buNone/>
            </a:pPr>
            <a:r>
              <a:rPr lang="en-US" altLang="zh-CN" smtClean="0">
                <a:ea typeface="宋体" pitchFamily="2" charset="-122"/>
              </a:rPr>
              <a:t>   0      (5/6)</a:t>
            </a:r>
            <a:r>
              <a:rPr lang="en-US" altLang="zh-CN" baseline="30000" smtClean="0">
                <a:ea typeface="宋体" pitchFamily="2" charset="-122"/>
              </a:rPr>
              <a:t>3</a:t>
            </a:r>
            <a:endParaRPr lang="en-US" altLang="zh-CN" smtClean="0">
              <a:ea typeface="宋体" pitchFamily="2" charset="-122"/>
            </a:endParaRPr>
          </a:p>
          <a:p>
            <a:pPr eaLnBrk="1" hangingPunct="1">
              <a:buFontTx/>
              <a:buNone/>
            </a:pPr>
            <a:r>
              <a:rPr lang="en-US" altLang="zh-CN" smtClean="0">
                <a:ea typeface="宋体" pitchFamily="2" charset="-122"/>
              </a:rPr>
              <a:t>   1    3(1/6)(5/6)</a:t>
            </a:r>
            <a:r>
              <a:rPr lang="en-US" altLang="zh-CN" baseline="30000" smtClean="0">
                <a:ea typeface="宋体" pitchFamily="2" charset="-122"/>
              </a:rPr>
              <a:t>2</a:t>
            </a:r>
            <a:endParaRPr lang="en-US" altLang="zh-CN" smtClean="0">
              <a:ea typeface="宋体" pitchFamily="2" charset="-122"/>
            </a:endParaRPr>
          </a:p>
          <a:p>
            <a:pPr eaLnBrk="1" hangingPunct="1">
              <a:buFontTx/>
              <a:buNone/>
            </a:pPr>
            <a:r>
              <a:rPr lang="en-US" altLang="zh-CN" smtClean="0">
                <a:ea typeface="宋体" pitchFamily="2" charset="-122"/>
              </a:rPr>
              <a:t>   2    3(1/6)</a:t>
            </a:r>
            <a:r>
              <a:rPr lang="en-US" altLang="zh-CN" baseline="30000" smtClean="0">
                <a:ea typeface="宋体" pitchFamily="2" charset="-122"/>
              </a:rPr>
              <a:t>2</a:t>
            </a:r>
            <a:r>
              <a:rPr lang="en-US" altLang="zh-CN" smtClean="0">
                <a:ea typeface="宋体" pitchFamily="2" charset="-122"/>
              </a:rPr>
              <a:t>(5/6) </a:t>
            </a:r>
          </a:p>
          <a:p>
            <a:pPr eaLnBrk="1" hangingPunct="1">
              <a:buFontTx/>
              <a:buNone/>
            </a:pPr>
            <a:r>
              <a:rPr lang="en-US" altLang="zh-CN" smtClean="0">
                <a:ea typeface="宋体" pitchFamily="2" charset="-122"/>
              </a:rPr>
              <a:t>   3      (1/6)</a:t>
            </a:r>
            <a:r>
              <a:rPr lang="en-US" altLang="zh-CN" baseline="30000" smtClean="0">
                <a:ea typeface="宋体" pitchFamily="2" charset="-122"/>
              </a:rPr>
              <a:t>3</a:t>
            </a:r>
            <a:endParaRPr lang="en-US" altLang="zh-CN" smtClean="0">
              <a:ea typeface="宋体" pitchFamily="2" charset="-122"/>
            </a:endParaRPr>
          </a:p>
          <a:p>
            <a:pPr eaLnBrk="1" hangingPunct="1">
              <a:buFontTx/>
              <a:buNone/>
            </a:pPr>
            <a:endParaRPr lang="en-US" altLang="zh-CN" smtClean="0">
              <a:ea typeface="宋体" pitchFamily="2" charset="-122"/>
            </a:endParaRPr>
          </a:p>
          <a:p>
            <a:pPr eaLnBrk="1" hangingPunct="1">
              <a:buFontTx/>
              <a:buNone/>
            </a:pPr>
            <a:endParaRPr lang="zh-CN" altLang="en-US" smtClean="0">
              <a:ea typeface="宋体" pitchFamily="2" charset="-122"/>
            </a:endParaRPr>
          </a:p>
        </p:txBody>
      </p:sp>
      <p:graphicFrame>
        <p:nvGraphicFramePr>
          <p:cNvPr id="18436" name="Object 4"/>
          <p:cNvGraphicFramePr>
            <a:graphicFrameLocks noChangeAspect="1"/>
          </p:cNvGraphicFramePr>
          <p:nvPr/>
        </p:nvGraphicFramePr>
        <p:xfrm>
          <a:off x="1371600" y="4876800"/>
          <a:ext cx="3886200" cy="1295400"/>
        </p:xfrm>
        <a:graphic>
          <a:graphicData uri="http://schemas.openxmlformats.org/presentationml/2006/ole">
            <p:oleObj spid="_x0000_s5122" name="Equation" r:id="rId3" imgW="1422360" imgH="482400" progId="">
              <p:embed/>
            </p:oleObj>
          </a:graphicData>
        </a:graphic>
      </p:graphicFrame>
      <p:pic>
        <p:nvPicPr>
          <p:cNvPr id="5" name="Picture 4"/>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6"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5"/>
              </a:rPr>
              <a:t>www.isquareit.edu.in</a:t>
            </a:r>
            <a:r>
              <a:rPr lang="en-US" dirty="0" smtClean="0">
                <a:solidFill>
                  <a:srgbClr val="FF0000"/>
                </a:solidFill>
              </a:rPr>
              <a:t> ; Email - </a:t>
            </a:r>
            <a:r>
              <a:rPr lang="en-US" dirty="0" smtClean="0">
                <a:solidFill>
                  <a:srgbClr val="FF0000"/>
                </a:solidFill>
                <a:hlinkClick r:id="rId6"/>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8436"/>
                                        </p:tgtEl>
                                        <p:attrNameLst>
                                          <p:attrName>style.visibility</p:attrName>
                                        </p:attrNameLst>
                                      </p:cBhvr>
                                      <p:to>
                                        <p:strVal val="visible"/>
                                      </p:to>
                                    </p:set>
                                    <p:anim calcmode="lin" valueType="num">
                                      <p:cBhvr additive="base">
                                        <p:cTn id="7" dur="500" fill="hold"/>
                                        <p:tgtEl>
                                          <p:spTgt spid="18436"/>
                                        </p:tgtEl>
                                        <p:attrNameLst>
                                          <p:attrName>ppt_x</p:attrName>
                                        </p:attrNameLst>
                                      </p:cBhvr>
                                      <p:tavLst>
                                        <p:tav tm="0">
                                          <p:val>
                                            <p:strVal val="0-#ppt_w/2"/>
                                          </p:val>
                                        </p:tav>
                                        <p:tav tm="100000">
                                          <p:val>
                                            <p:strVal val="#ppt_x"/>
                                          </p:val>
                                        </p:tav>
                                      </p:tavLst>
                                    </p:anim>
                                    <p:anim calcmode="lin" valueType="num">
                                      <p:cBhvr additive="base">
                                        <p:cTn id="8" dur="500" fill="hold"/>
                                        <p:tgtEl>
                                          <p:spTgt spid="184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idx="1"/>
          </p:nvPr>
        </p:nvSpPr>
        <p:spPr>
          <a:xfrm>
            <a:off x="950495" y="533400"/>
            <a:ext cx="8001000" cy="5123447"/>
          </a:xfrm>
        </p:spPr>
        <p:txBody>
          <a:bodyPr>
            <a:normAutofit lnSpcReduction="10000"/>
          </a:bodyPr>
          <a:lstStyle/>
          <a:p>
            <a:pPr eaLnBrk="1" hangingPunct="1">
              <a:lnSpc>
                <a:spcPct val="80000"/>
              </a:lnSpc>
              <a:buFontTx/>
              <a:buNone/>
            </a:pPr>
            <a:r>
              <a:rPr lang="en-US" altLang="zh-CN" sz="2800" dirty="0" smtClean="0">
                <a:ea typeface="宋体" pitchFamily="2" charset="-122"/>
              </a:rPr>
              <a:t>Toss a die 5 times. X=Number of </a:t>
            </a:r>
            <a:r>
              <a:rPr lang="en-US" altLang="zh-CN" sz="2800" dirty="0" err="1" smtClean="0">
                <a:ea typeface="宋体" pitchFamily="2" charset="-122"/>
              </a:rPr>
              <a:t>sixes.Find</a:t>
            </a:r>
            <a:r>
              <a:rPr lang="en-US" altLang="zh-CN" sz="2800" dirty="0" smtClean="0">
                <a:ea typeface="宋体" pitchFamily="2" charset="-122"/>
              </a:rPr>
              <a:t> P(X=2)</a:t>
            </a:r>
          </a:p>
          <a:p>
            <a:pPr eaLnBrk="1" hangingPunct="1">
              <a:lnSpc>
                <a:spcPct val="80000"/>
              </a:lnSpc>
              <a:buFontTx/>
              <a:buNone/>
            </a:pPr>
            <a:r>
              <a:rPr lang="en-US" altLang="zh-CN" sz="2800" dirty="0" smtClean="0">
                <a:ea typeface="宋体" pitchFamily="2" charset="-122"/>
              </a:rPr>
              <a:t>S=six		N=not a six</a:t>
            </a:r>
          </a:p>
          <a:p>
            <a:pPr eaLnBrk="1" hangingPunct="1">
              <a:lnSpc>
                <a:spcPct val="80000"/>
              </a:lnSpc>
              <a:buFontTx/>
              <a:buNone/>
            </a:pPr>
            <a:r>
              <a:rPr lang="en-US" altLang="zh-CN" sz="2800" dirty="0" smtClean="0">
                <a:ea typeface="宋体" pitchFamily="2" charset="-122"/>
              </a:rPr>
              <a:t>SSNNN	1/6*1/6*5/6*5/6*5/6=(1/6)</a:t>
            </a:r>
            <a:r>
              <a:rPr lang="en-US" altLang="zh-CN" sz="2800" baseline="30000" dirty="0" smtClean="0">
                <a:ea typeface="宋体" pitchFamily="2" charset="-122"/>
              </a:rPr>
              <a:t>2</a:t>
            </a:r>
            <a:r>
              <a:rPr lang="en-US" altLang="zh-CN" sz="2800" dirty="0" smtClean="0">
                <a:ea typeface="宋体" pitchFamily="2" charset="-122"/>
              </a:rPr>
              <a:t>(5/6)</a:t>
            </a:r>
            <a:r>
              <a:rPr lang="en-US" altLang="zh-CN" sz="2800" baseline="30000" dirty="0" smtClean="0">
                <a:ea typeface="宋体" pitchFamily="2" charset="-122"/>
              </a:rPr>
              <a:t>3</a:t>
            </a:r>
          </a:p>
          <a:p>
            <a:pPr eaLnBrk="1" hangingPunct="1">
              <a:lnSpc>
                <a:spcPct val="80000"/>
              </a:lnSpc>
              <a:buFontTx/>
              <a:buNone/>
            </a:pPr>
            <a:r>
              <a:rPr lang="en-US" altLang="zh-CN" sz="2800" dirty="0" smtClean="0">
                <a:ea typeface="宋体" pitchFamily="2" charset="-122"/>
              </a:rPr>
              <a:t>SNSNN	1/6*5/6*1/6*5/6*5/6=(1/6)</a:t>
            </a:r>
            <a:r>
              <a:rPr lang="en-US" altLang="zh-CN" sz="2800" baseline="30000" dirty="0" smtClean="0">
                <a:ea typeface="宋体" pitchFamily="2" charset="-122"/>
              </a:rPr>
              <a:t>2</a:t>
            </a:r>
            <a:r>
              <a:rPr lang="en-US" altLang="zh-CN" sz="2800" dirty="0" smtClean="0">
                <a:ea typeface="宋体" pitchFamily="2" charset="-122"/>
              </a:rPr>
              <a:t>(5/6)</a:t>
            </a:r>
            <a:r>
              <a:rPr lang="en-US" altLang="zh-CN" sz="2800" baseline="30000" dirty="0" smtClean="0">
                <a:ea typeface="宋体" pitchFamily="2" charset="-122"/>
              </a:rPr>
              <a:t>3</a:t>
            </a:r>
          </a:p>
          <a:p>
            <a:pPr eaLnBrk="1" hangingPunct="1">
              <a:lnSpc>
                <a:spcPct val="80000"/>
              </a:lnSpc>
              <a:buFontTx/>
              <a:buNone/>
            </a:pPr>
            <a:r>
              <a:rPr lang="en-US" altLang="zh-CN" sz="2800" dirty="0" smtClean="0">
                <a:ea typeface="宋体" pitchFamily="2" charset="-122"/>
              </a:rPr>
              <a:t>SNNSN	1/6*5/6*5/6*1/6*5/6=(1/6)</a:t>
            </a:r>
            <a:r>
              <a:rPr lang="en-US" altLang="zh-CN" sz="2800" baseline="30000" dirty="0" smtClean="0">
                <a:ea typeface="宋体" pitchFamily="2" charset="-122"/>
              </a:rPr>
              <a:t>2</a:t>
            </a:r>
            <a:r>
              <a:rPr lang="en-US" altLang="zh-CN" sz="2800" dirty="0" smtClean="0">
                <a:ea typeface="宋体" pitchFamily="2" charset="-122"/>
              </a:rPr>
              <a:t>(5/6)</a:t>
            </a:r>
            <a:r>
              <a:rPr lang="en-US" altLang="zh-CN" sz="2800" baseline="30000" dirty="0" smtClean="0">
                <a:ea typeface="宋体" pitchFamily="2" charset="-122"/>
              </a:rPr>
              <a:t>3</a:t>
            </a:r>
          </a:p>
          <a:p>
            <a:pPr eaLnBrk="1" hangingPunct="1">
              <a:lnSpc>
                <a:spcPct val="80000"/>
              </a:lnSpc>
              <a:buFontTx/>
              <a:buNone/>
            </a:pPr>
            <a:r>
              <a:rPr lang="en-US" altLang="zh-CN" sz="2800" dirty="0" smtClean="0">
                <a:ea typeface="宋体" pitchFamily="2" charset="-122"/>
              </a:rPr>
              <a:t>SNNNS</a:t>
            </a:r>
          </a:p>
          <a:p>
            <a:pPr eaLnBrk="1" hangingPunct="1">
              <a:lnSpc>
                <a:spcPct val="80000"/>
              </a:lnSpc>
              <a:buFontTx/>
              <a:buNone/>
            </a:pPr>
            <a:r>
              <a:rPr lang="en-US" altLang="zh-CN" sz="2800" dirty="0" smtClean="0">
                <a:ea typeface="宋体" pitchFamily="2" charset="-122"/>
              </a:rPr>
              <a:t>NSSNN	etc.</a:t>
            </a:r>
          </a:p>
          <a:p>
            <a:pPr eaLnBrk="1" hangingPunct="1">
              <a:lnSpc>
                <a:spcPct val="80000"/>
              </a:lnSpc>
              <a:buFontTx/>
              <a:buNone/>
            </a:pPr>
            <a:r>
              <a:rPr lang="en-US" altLang="zh-CN" sz="2800" dirty="0" smtClean="0">
                <a:ea typeface="宋体" pitchFamily="2" charset="-122"/>
              </a:rPr>
              <a:t>NSNSN</a:t>
            </a:r>
          </a:p>
          <a:p>
            <a:pPr eaLnBrk="1" hangingPunct="1">
              <a:lnSpc>
                <a:spcPct val="80000"/>
              </a:lnSpc>
              <a:buFontTx/>
              <a:buNone/>
            </a:pPr>
            <a:r>
              <a:rPr lang="en-US" altLang="zh-CN" sz="2800" dirty="0" smtClean="0">
                <a:ea typeface="宋体" pitchFamily="2" charset="-122"/>
              </a:rPr>
              <a:t>NSNNs</a:t>
            </a:r>
          </a:p>
          <a:p>
            <a:pPr eaLnBrk="1" hangingPunct="1">
              <a:lnSpc>
                <a:spcPct val="80000"/>
              </a:lnSpc>
              <a:buFontTx/>
              <a:buNone/>
            </a:pPr>
            <a:r>
              <a:rPr lang="en-US" altLang="zh-CN" sz="2800" dirty="0" smtClean="0">
                <a:ea typeface="宋体" pitchFamily="2" charset="-122"/>
              </a:rPr>
              <a:t>NNSSN</a:t>
            </a:r>
          </a:p>
          <a:p>
            <a:pPr eaLnBrk="1" hangingPunct="1">
              <a:lnSpc>
                <a:spcPct val="80000"/>
              </a:lnSpc>
              <a:buFontTx/>
              <a:buNone/>
            </a:pPr>
            <a:r>
              <a:rPr lang="en-US" altLang="zh-CN" sz="2800" dirty="0" smtClean="0">
                <a:ea typeface="宋体" pitchFamily="2" charset="-122"/>
              </a:rPr>
              <a:t>NNSNS</a:t>
            </a:r>
          </a:p>
          <a:p>
            <a:pPr eaLnBrk="1" hangingPunct="1">
              <a:lnSpc>
                <a:spcPct val="80000"/>
              </a:lnSpc>
              <a:buFontTx/>
              <a:buNone/>
            </a:pPr>
            <a:r>
              <a:rPr lang="en-US" altLang="zh-CN" sz="2800" dirty="0" smtClean="0">
                <a:ea typeface="宋体" pitchFamily="2" charset="-122"/>
              </a:rPr>
              <a:t>NNNSS</a:t>
            </a:r>
          </a:p>
        </p:txBody>
      </p:sp>
      <p:graphicFrame>
        <p:nvGraphicFramePr>
          <p:cNvPr id="6146" name="Object 4"/>
          <p:cNvGraphicFramePr>
            <a:graphicFrameLocks noChangeAspect="1"/>
          </p:cNvGraphicFramePr>
          <p:nvPr/>
        </p:nvGraphicFramePr>
        <p:xfrm>
          <a:off x="1752600" y="4648200"/>
          <a:ext cx="3581400" cy="1060450"/>
        </p:xfrm>
        <a:graphic>
          <a:graphicData uri="http://schemas.openxmlformats.org/presentationml/2006/ole">
            <p:oleObj spid="_x0000_s6146" name="Equation" r:id="rId3" imgW="1587240" imgH="469800" progId="">
              <p:embed/>
            </p:oleObj>
          </a:graphicData>
        </a:graphic>
      </p:graphicFrame>
      <p:sp>
        <p:nvSpPr>
          <p:cNvPr id="49157" name="AutoShape 5"/>
          <p:cNvSpPr>
            <a:spLocks noChangeArrowheads="1"/>
          </p:cNvSpPr>
          <p:nvPr/>
        </p:nvSpPr>
        <p:spPr bwMode="auto">
          <a:xfrm rot="10800000">
            <a:off x="1752600" y="5638800"/>
            <a:ext cx="1868905" cy="551448"/>
          </a:xfrm>
          <a:prstGeom prst="wedgeRoundRectCallout">
            <a:avLst>
              <a:gd name="adj1" fmla="val -47699"/>
              <a:gd name="adj2" fmla="val 99241"/>
              <a:gd name="adj3" fmla="val 16667"/>
            </a:avLst>
          </a:prstGeom>
          <a:solidFill>
            <a:schemeClr val="accent1"/>
          </a:solidFill>
          <a:ln w="9525">
            <a:solidFill>
              <a:schemeClr val="tx1"/>
            </a:solidFill>
            <a:miter lim="800000"/>
            <a:headEnd/>
            <a:tailEnd/>
          </a:ln>
        </p:spPr>
        <p:txBody>
          <a:bodyPr rot="10800000"/>
          <a:lstStyle/>
          <a:p>
            <a:pPr algn="ctr"/>
            <a:r>
              <a:rPr lang="en-US" altLang="zh-CN" dirty="0">
                <a:solidFill>
                  <a:srgbClr val="C2041B"/>
                </a:solidFill>
                <a:ea typeface="宋体" pitchFamily="2" charset="-122"/>
              </a:rPr>
              <a:t>[P(S)]</a:t>
            </a:r>
            <a:r>
              <a:rPr lang="en-US" altLang="zh-CN" baseline="30000" dirty="0">
                <a:solidFill>
                  <a:srgbClr val="C2041B"/>
                </a:solidFill>
                <a:ea typeface="宋体" pitchFamily="2" charset="-122"/>
              </a:rPr>
              <a:t># of  S</a:t>
            </a:r>
          </a:p>
        </p:txBody>
      </p:sp>
      <p:grpSp>
        <p:nvGrpSpPr>
          <p:cNvPr id="2" name="Group 9"/>
          <p:cNvGrpSpPr>
            <a:grpSpLocks/>
          </p:cNvGrpSpPr>
          <p:nvPr/>
        </p:nvGrpSpPr>
        <p:grpSpPr bwMode="auto">
          <a:xfrm>
            <a:off x="4227095" y="2857500"/>
            <a:ext cx="4561974" cy="1122947"/>
            <a:chOff x="2208" y="2016"/>
            <a:chExt cx="3120" cy="768"/>
          </a:xfrm>
        </p:grpSpPr>
        <p:sp>
          <p:nvSpPr>
            <p:cNvPr id="6152" name="AutoShape 6"/>
            <p:cNvSpPr>
              <a:spLocks noChangeArrowheads="1"/>
            </p:cNvSpPr>
            <p:nvPr/>
          </p:nvSpPr>
          <p:spPr bwMode="auto">
            <a:xfrm>
              <a:off x="2208" y="2016"/>
              <a:ext cx="3120" cy="768"/>
            </a:xfrm>
            <a:prstGeom prst="wedgeRectCallout">
              <a:avLst>
                <a:gd name="adj1" fmla="val -50671"/>
                <a:gd name="adj2" fmla="val 99347"/>
              </a:avLst>
            </a:prstGeom>
            <a:solidFill>
              <a:schemeClr val="accent1"/>
            </a:solidFill>
            <a:ln w="9525">
              <a:solidFill>
                <a:schemeClr val="tx1"/>
              </a:solidFill>
              <a:miter lim="800000"/>
              <a:headEnd/>
              <a:tailEnd/>
            </a:ln>
          </p:spPr>
          <p:txBody>
            <a:bodyPr/>
            <a:lstStyle/>
            <a:p>
              <a:pPr algn="ctr"/>
              <a:r>
                <a:rPr lang="en-US" altLang="zh-CN" sz="2000">
                  <a:solidFill>
                    <a:srgbClr val="C2041B"/>
                  </a:solidFill>
                  <a:ea typeface="宋体" pitchFamily="2" charset="-122"/>
                </a:rPr>
                <a:t>10 ways to choose 2 of 5 places for S.</a:t>
              </a:r>
            </a:p>
            <a:p>
              <a:pPr algn="ctr"/>
              <a:r>
                <a:rPr lang="en-US" altLang="zh-CN" sz="2000">
                  <a:solidFill>
                    <a:srgbClr val="C2041B"/>
                  </a:solidFill>
                  <a:ea typeface="宋体" pitchFamily="2" charset="-122"/>
                </a:rPr>
                <a:t> __    __    __    __   __</a:t>
              </a:r>
            </a:p>
            <a:p>
              <a:pPr algn="ctr"/>
              <a:r>
                <a:rPr lang="en-US" altLang="zh-CN">
                  <a:solidFill>
                    <a:srgbClr val="C2041B"/>
                  </a:solidFill>
                  <a:ea typeface="宋体" pitchFamily="2" charset="-122"/>
                </a:rPr>
                <a:t>  </a:t>
              </a:r>
            </a:p>
          </p:txBody>
        </p:sp>
        <p:graphicFrame>
          <p:nvGraphicFramePr>
            <p:cNvPr id="6147" name="Object 7"/>
            <p:cNvGraphicFramePr>
              <a:graphicFrameLocks noChangeAspect="1"/>
            </p:cNvGraphicFramePr>
            <p:nvPr/>
          </p:nvGraphicFramePr>
          <p:xfrm>
            <a:off x="2640" y="2448"/>
            <a:ext cx="1968" cy="296"/>
          </p:xfrm>
          <a:graphic>
            <a:graphicData uri="http://schemas.openxmlformats.org/presentationml/2006/ole">
              <p:oleObj spid="_x0000_s6147" name="Equation" r:id="rId4" imgW="2387520" imgH="469800" progId="">
                <p:embed/>
              </p:oleObj>
            </a:graphicData>
          </a:graphic>
        </p:graphicFrame>
      </p:grpSp>
      <p:sp>
        <p:nvSpPr>
          <p:cNvPr id="49160" name="AutoShape 8"/>
          <p:cNvSpPr>
            <a:spLocks noChangeArrowheads="1"/>
          </p:cNvSpPr>
          <p:nvPr/>
        </p:nvSpPr>
        <p:spPr bwMode="auto">
          <a:xfrm rot="5400000">
            <a:off x="7086600" y="5029200"/>
            <a:ext cx="609600" cy="1981200"/>
          </a:xfrm>
          <a:prstGeom prst="wedgeRectCallout">
            <a:avLst>
              <a:gd name="adj1" fmla="val -77917"/>
              <a:gd name="adj2" fmla="val 98481"/>
            </a:avLst>
          </a:prstGeom>
          <a:solidFill>
            <a:schemeClr val="accent1"/>
          </a:solidFill>
          <a:ln w="9525">
            <a:solidFill>
              <a:schemeClr val="tx1"/>
            </a:solidFill>
            <a:miter lim="800000"/>
            <a:headEnd/>
            <a:tailEnd/>
          </a:ln>
        </p:spPr>
        <p:txBody>
          <a:bodyPr rot="10800000" vert="eaVert"/>
          <a:lstStyle/>
          <a:p>
            <a:pPr algn="ctr"/>
            <a:r>
              <a:rPr lang="en-US" altLang="zh-CN" dirty="0">
                <a:solidFill>
                  <a:srgbClr val="C2041B"/>
                </a:solidFill>
                <a:ea typeface="宋体" pitchFamily="2" charset="-122"/>
              </a:rPr>
              <a:t>[1-P(S)]</a:t>
            </a:r>
            <a:r>
              <a:rPr lang="en-US" altLang="zh-CN" baseline="30000" dirty="0">
                <a:solidFill>
                  <a:srgbClr val="C2041B"/>
                </a:solidFill>
                <a:ea typeface="宋体" pitchFamily="2" charset="-122"/>
              </a:rPr>
              <a:t>5 - # of S</a:t>
            </a:r>
          </a:p>
        </p:txBody>
      </p:sp>
      <p:pic>
        <p:nvPicPr>
          <p:cNvPr id="9" name="Picture 8"/>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10" name="Footer Placeholder 15"/>
          <p:cNvSpPr>
            <a:spLocks noGrp="1"/>
          </p:cNvSpPr>
          <p:nvPr>
            <p:ph type="ftr" sz="quarter" idx="11"/>
          </p:nvPr>
        </p:nvSpPr>
        <p:spPr>
          <a:xfrm>
            <a:off x="0" y="6436310"/>
            <a:ext cx="9144000" cy="421690"/>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6"/>
              </a:rPr>
              <a:t>www.isquareit.edu.in</a:t>
            </a:r>
            <a:r>
              <a:rPr lang="en-US" dirty="0" smtClean="0">
                <a:solidFill>
                  <a:srgbClr val="FF0000"/>
                </a:solidFill>
              </a:rPr>
              <a:t> ; Email - </a:t>
            </a:r>
            <a:r>
              <a:rPr lang="en-US" dirty="0" smtClean="0">
                <a:solidFill>
                  <a:srgbClr val="FF0000"/>
                </a:solidFill>
                <a:hlinkClick r:id="rId7"/>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49157"/>
                                        </p:tgtEl>
                                        <p:attrNameLst>
                                          <p:attrName>style.visibility</p:attrName>
                                        </p:attrNameLst>
                                      </p:cBhvr>
                                      <p:to>
                                        <p:strVal val="visible"/>
                                      </p:to>
                                    </p:set>
                                    <p:animEffect transition="in" filter="diamond(in)">
                                      <p:cBhvr>
                                        <p:cTn id="12" dur="2000"/>
                                        <p:tgtEl>
                                          <p:spTgt spid="49157"/>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49160"/>
                                        </p:tgtEl>
                                        <p:attrNameLst>
                                          <p:attrName>style.visibility</p:attrName>
                                        </p:attrNameLst>
                                      </p:cBhvr>
                                      <p:to>
                                        <p:strVal val="visible"/>
                                      </p:to>
                                    </p:set>
                                    <p:animEffect transition="in" filter="diamond(in)">
                                      <p:cBhvr>
                                        <p:cTn id="17" dur="2000"/>
                                        <p:tgtEl>
                                          <p:spTgt spid="491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7" grpId="0" animBg="1"/>
      <p:bldP spid="4916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685800" y="1219200"/>
            <a:ext cx="7772400" cy="4876800"/>
          </a:xfrm>
        </p:spPr>
        <p:txBody>
          <a:bodyPr/>
          <a:lstStyle/>
          <a:p>
            <a:pPr eaLnBrk="1" hangingPunct="1">
              <a:buFontTx/>
              <a:buNone/>
            </a:pPr>
            <a:r>
              <a:rPr lang="en-US" altLang="zh-CN" dirty="0" smtClean="0">
                <a:ea typeface="宋体" pitchFamily="2" charset="-122"/>
              </a:rPr>
              <a:t>In general: n independent trials</a:t>
            </a:r>
          </a:p>
          <a:p>
            <a:pPr eaLnBrk="1" hangingPunct="1">
              <a:buFontTx/>
              <a:buNone/>
            </a:pPr>
            <a:r>
              <a:rPr lang="en-US" altLang="zh-CN" dirty="0" smtClean="0">
                <a:ea typeface="宋体" pitchFamily="2" charset="-122"/>
              </a:rPr>
              <a:t>			  p probability of a success</a:t>
            </a:r>
          </a:p>
          <a:p>
            <a:pPr eaLnBrk="1" hangingPunct="1">
              <a:buFontTx/>
              <a:buNone/>
            </a:pPr>
            <a:r>
              <a:rPr lang="en-US" altLang="zh-CN" dirty="0" smtClean="0">
                <a:ea typeface="宋体" pitchFamily="2" charset="-122"/>
              </a:rPr>
              <a:t>			  x=Number of successes</a:t>
            </a:r>
          </a:p>
          <a:p>
            <a:pPr eaLnBrk="1" hangingPunct="1">
              <a:buFontTx/>
              <a:buNone/>
            </a:pPr>
            <a:r>
              <a:rPr lang="en-US" altLang="zh-CN" dirty="0" smtClean="0">
                <a:ea typeface="宋体" pitchFamily="2" charset="-122"/>
              </a:rPr>
              <a:t>SSNN…S		</a:t>
            </a:r>
            <a:r>
              <a:rPr lang="en-US" altLang="zh-CN" dirty="0" err="1" smtClean="0">
                <a:ea typeface="宋体" pitchFamily="2" charset="-122"/>
              </a:rPr>
              <a:t>p</a:t>
            </a:r>
            <a:r>
              <a:rPr lang="en-US" altLang="zh-CN" baseline="30000" dirty="0" err="1" smtClean="0">
                <a:ea typeface="宋体" pitchFamily="2" charset="-122"/>
              </a:rPr>
              <a:t>x</a:t>
            </a:r>
            <a:r>
              <a:rPr lang="en-US" altLang="zh-CN" dirty="0" smtClean="0">
                <a:ea typeface="宋体" pitchFamily="2" charset="-122"/>
              </a:rPr>
              <a:t>(1-p)</a:t>
            </a:r>
            <a:r>
              <a:rPr lang="en-US" altLang="zh-CN" baseline="30000" dirty="0" smtClean="0">
                <a:ea typeface="宋体" pitchFamily="2" charset="-122"/>
              </a:rPr>
              <a:t>n-x</a:t>
            </a:r>
          </a:p>
          <a:p>
            <a:pPr eaLnBrk="1" hangingPunct="1">
              <a:buFontTx/>
              <a:buNone/>
            </a:pPr>
            <a:r>
              <a:rPr lang="en-US" altLang="zh-CN" dirty="0" smtClean="0">
                <a:ea typeface="宋体" pitchFamily="2" charset="-122"/>
              </a:rPr>
              <a:t>SNSN…N</a:t>
            </a:r>
          </a:p>
          <a:p>
            <a:pPr eaLnBrk="1" hangingPunct="1">
              <a:buFontTx/>
              <a:buNone/>
            </a:pPr>
            <a:endParaRPr lang="zh-CN" altLang="en-US" dirty="0" smtClean="0">
              <a:ea typeface="宋体" pitchFamily="2" charset="-122"/>
            </a:endParaRPr>
          </a:p>
        </p:txBody>
      </p:sp>
      <p:graphicFrame>
        <p:nvGraphicFramePr>
          <p:cNvPr id="7170" name="Object 4"/>
          <p:cNvGraphicFramePr>
            <a:graphicFrameLocks noChangeAspect="1"/>
          </p:cNvGraphicFramePr>
          <p:nvPr/>
        </p:nvGraphicFramePr>
        <p:xfrm>
          <a:off x="2057400" y="3886200"/>
          <a:ext cx="5334000" cy="2349500"/>
        </p:xfrm>
        <a:graphic>
          <a:graphicData uri="http://schemas.openxmlformats.org/presentationml/2006/ole">
            <p:oleObj spid="_x0000_s7170" name="Equation" r:id="rId3" imgW="2133360" imgH="939600" progId="">
              <p:embed/>
            </p:oleObj>
          </a:graphicData>
        </a:graphic>
      </p:graphicFrame>
      <p:pic>
        <p:nvPicPr>
          <p:cNvPr id="4" name="Picture 3"/>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5"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5"/>
              </a:rPr>
              <a:t>www.isquareit.edu.in</a:t>
            </a:r>
            <a:r>
              <a:rPr lang="en-US" dirty="0" smtClean="0">
                <a:solidFill>
                  <a:srgbClr val="FF0000"/>
                </a:solidFill>
              </a:rPr>
              <a:t> ; Email - </a:t>
            </a:r>
            <a:r>
              <a:rPr lang="en-US" dirty="0" smtClean="0">
                <a:solidFill>
                  <a:srgbClr val="FF0000"/>
                </a:solidFill>
                <a:hlinkClick r:id="rId6"/>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685800" y="1066800"/>
            <a:ext cx="7772400" cy="5029200"/>
          </a:xfrm>
        </p:spPr>
        <p:txBody>
          <a:bodyPr>
            <a:normAutofit lnSpcReduction="10000"/>
          </a:bodyPr>
          <a:lstStyle/>
          <a:p>
            <a:pPr eaLnBrk="1" hangingPunct="1">
              <a:lnSpc>
                <a:spcPct val="90000"/>
              </a:lnSpc>
            </a:pPr>
            <a:r>
              <a:rPr lang="en-US" altLang="zh-CN" sz="2800" dirty="0" smtClean="0">
                <a:ea typeface="宋体" pitchFamily="2" charset="-122"/>
              </a:rPr>
              <a:t>Roll a die 20 times. X=Number of 6’s,</a:t>
            </a:r>
          </a:p>
          <a:p>
            <a:pPr eaLnBrk="1" hangingPunct="1">
              <a:lnSpc>
                <a:spcPct val="90000"/>
              </a:lnSpc>
              <a:buFontTx/>
              <a:buNone/>
            </a:pPr>
            <a:r>
              <a:rPr lang="en-US" altLang="zh-CN" sz="2800" dirty="0" smtClean="0">
                <a:ea typeface="宋体" pitchFamily="2" charset="-122"/>
              </a:rPr>
              <a:t>	n=20, p=1/6</a:t>
            </a:r>
          </a:p>
          <a:p>
            <a:pPr eaLnBrk="1" hangingPunct="1">
              <a:lnSpc>
                <a:spcPct val="90000"/>
              </a:lnSpc>
            </a:pPr>
            <a:endParaRPr lang="en-US" altLang="zh-CN" sz="2800" dirty="0" smtClean="0">
              <a:ea typeface="宋体" pitchFamily="2" charset="-122"/>
            </a:endParaRPr>
          </a:p>
          <a:p>
            <a:pPr eaLnBrk="1" hangingPunct="1">
              <a:lnSpc>
                <a:spcPct val="90000"/>
              </a:lnSpc>
            </a:pPr>
            <a:endParaRPr lang="en-US" altLang="zh-CN" sz="2800" dirty="0" smtClean="0">
              <a:ea typeface="宋体" pitchFamily="2" charset="-122"/>
            </a:endParaRPr>
          </a:p>
          <a:p>
            <a:pPr eaLnBrk="1" hangingPunct="1">
              <a:lnSpc>
                <a:spcPct val="90000"/>
              </a:lnSpc>
            </a:pPr>
            <a:endParaRPr lang="en-US" altLang="zh-CN" sz="2800" dirty="0" smtClean="0">
              <a:ea typeface="宋体" pitchFamily="2" charset="-122"/>
            </a:endParaRPr>
          </a:p>
          <a:p>
            <a:pPr eaLnBrk="1" hangingPunct="1">
              <a:lnSpc>
                <a:spcPct val="90000"/>
              </a:lnSpc>
            </a:pPr>
            <a:endParaRPr lang="en-US" altLang="zh-CN" sz="2800" dirty="0" smtClean="0">
              <a:ea typeface="宋体" pitchFamily="2" charset="-122"/>
            </a:endParaRPr>
          </a:p>
          <a:p>
            <a:pPr eaLnBrk="1" hangingPunct="1">
              <a:lnSpc>
                <a:spcPct val="90000"/>
              </a:lnSpc>
            </a:pPr>
            <a:endParaRPr lang="en-US" altLang="zh-CN" sz="2800" dirty="0" smtClean="0">
              <a:ea typeface="宋体" pitchFamily="2" charset="-122"/>
            </a:endParaRPr>
          </a:p>
          <a:p>
            <a:pPr eaLnBrk="1" hangingPunct="1">
              <a:lnSpc>
                <a:spcPct val="90000"/>
              </a:lnSpc>
            </a:pPr>
            <a:r>
              <a:rPr lang="en-US" altLang="zh-CN" sz="2800" dirty="0" smtClean="0">
                <a:ea typeface="宋体" pitchFamily="2" charset="-122"/>
              </a:rPr>
              <a:t>Flip a fair coin 10 times. X=Number of heads</a:t>
            </a:r>
          </a:p>
          <a:p>
            <a:pPr eaLnBrk="1" hangingPunct="1">
              <a:lnSpc>
                <a:spcPct val="90000"/>
              </a:lnSpc>
              <a:buFontTx/>
              <a:buNone/>
            </a:pPr>
            <a:r>
              <a:rPr lang="en-US" altLang="zh-CN" sz="2800" dirty="0" smtClean="0">
                <a:ea typeface="宋体" pitchFamily="2" charset="-122"/>
              </a:rPr>
              <a:t>  </a:t>
            </a:r>
          </a:p>
          <a:p>
            <a:pPr eaLnBrk="1" hangingPunct="1">
              <a:lnSpc>
                <a:spcPct val="90000"/>
              </a:lnSpc>
              <a:buFontTx/>
              <a:buNone/>
            </a:pPr>
            <a:endParaRPr lang="en-US" altLang="zh-CN" sz="2800" dirty="0" smtClean="0">
              <a:ea typeface="宋体" pitchFamily="2" charset="-122"/>
            </a:endParaRPr>
          </a:p>
          <a:p>
            <a:pPr eaLnBrk="1" hangingPunct="1">
              <a:lnSpc>
                <a:spcPct val="90000"/>
              </a:lnSpc>
              <a:buFontTx/>
              <a:buNone/>
            </a:pPr>
            <a:r>
              <a:rPr lang="en-US" altLang="zh-CN" sz="2800" dirty="0" smtClean="0">
                <a:ea typeface="宋体" pitchFamily="2" charset="-122"/>
              </a:rPr>
              <a:t>   </a:t>
            </a:r>
          </a:p>
        </p:txBody>
      </p:sp>
      <p:graphicFrame>
        <p:nvGraphicFramePr>
          <p:cNvPr id="20484" name="Object 4"/>
          <p:cNvGraphicFramePr>
            <a:graphicFrameLocks noChangeAspect="1"/>
          </p:cNvGraphicFramePr>
          <p:nvPr/>
        </p:nvGraphicFramePr>
        <p:xfrm>
          <a:off x="2514600" y="1828800"/>
          <a:ext cx="3944938" cy="2008188"/>
        </p:xfrm>
        <a:graphic>
          <a:graphicData uri="http://schemas.openxmlformats.org/presentationml/2006/ole">
            <p:oleObj spid="_x0000_s8194" name="Equation" r:id="rId3" imgW="1701720" imgH="965160" progId="">
              <p:embed/>
            </p:oleObj>
          </a:graphicData>
        </a:graphic>
      </p:graphicFrame>
      <p:graphicFrame>
        <p:nvGraphicFramePr>
          <p:cNvPr id="20486" name="Object 6"/>
          <p:cNvGraphicFramePr>
            <a:graphicFrameLocks noChangeAspect="1"/>
          </p:cNvGraphicFramePr>
          <p:nvPr/>
        </p:nvGraphicFramePr>
        <p:xfrm>
          <a:off x="1617663" y="4648200"/>
          <a:ext cx="6402387" cy="1206500"/>
        </p:xfrm>
        <a:graphic>
          <a:graphicData uri="http://schemas.openxmlformats.org/presentationml/2006/ole">
            <p:oleObj spid="_x0000_s8195" name="Equation" r:id="rId4" imgW="2298600" imgH="482400" progId="">
              <p:embed/>
            </p:oleObj>
          </a:graphicData>
        </a:graphic>
      </p:graphicFrame>
      <p:pic>
        <p:nvPicPr>
          <p:cNvPr id="5" name="Picture 4"/>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6"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6"/>
              </a:rPr>
              <a:t>www.isquareit.edu.in</a:t>
            </a:r>
            <a:r>
              <a:rPr lang="en-US" dirty="0" smtClean="0">
                <a:solidFill>
                  <a:srgbClr val="FF0000"/>
                </a:solidFill>
              </a:rPr>
              <a:t> ; Email - </a:t>
            </a:r>
            <a:r>
              <a:rPr lang="en-US" dirty="0" smtClean="0">
                <a:solidFill>
                  <a:srgbClr val="FF0000"/>
                </a:solidFill>
                <a:hlinkClick r:id="rId7"/>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500" fill="hold"/>
                                        <p:tgtEl>
                                          <p:spTgt spid="204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04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483">
                                            <p:txEl>
                                              <p:pRg st="1" end="1"/>
                                            </p:txEl>
                                          </p:spTgt>
                                        </p:tgtEl>
                                        <p:attrNameLst>
                                          <p:attrName>style.visibility</p:attrName>
                                        </p:attrNameLst>
                                      </p:cBhvr>
                                      <p:to>
                                        <p:strVal val="visible"/>
                                      </p:to>
                                    </p:set>
                                    <p:anim calcmode="lin" valueType="num">
                                      <p:cBhvr additive="base">
                                        <p:cTn id="13" dur="500" fill="hold"/>
                                        <p:tgtEl>
                                          <p:spTgt spid="2048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04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0483">
                                            <p:txEl>
                                              <p:pRg st="7" end="7"/>
                                            </p:txEl>
                                          </p:spTgt>
                                        </p:tgtEl>
                                        <p:attrNameLst>
                                          <p:attrName>style.visibility</p:attrName>
                                        </p:attrNameLst>
                                      </p:cBhvr>
                                      <p:to>
                                        <p:strVal val="visible"/>
                                      </p:to>
                                    </p:set>
                                    <p:anim calcmode="lin" valueType="num">
                                      <p:cBhvr additive="base">
                                        <p:cTn id="19" dur="500" fill="hold"/>
                                        <p:tgtEl>
                                          <p:spTgt spid="20483">
                                            <p:txEl>
                                              <p:pRg st="7" end="7"/>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048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0483">
                                            <p:txEl>
                                              <p:pRg st="8" end="8"/>
                                            </p:txEl>
                                          </p:spTgt>
                                        </p:tgtEl>
                                        <p:attrNameLst>
                                          <p:attrName>style.visibility</p:attrName>
                                        </p:attrNameLst>
                                      </p:cBhvr>
                                      <p:to>
                                        <p:strVal val="visible"/>
                                      </p:to>
                                    </p:set>
                                    <p:anim calcmode="lin" valueType="num">
                                      <p:cBhvr additive="base">
                                        <p:cTn id="25" dur="500" fill="hold"/>
                                        <p:tgtEl>
                                          <p:spTgt spid="20483">
                                            <p:txEl>
                                              <p:pRg st="8" end="8"/>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048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0483">
                                            <p:txEl>
                                              <p:pRg st="10" end="10"/>
                                            </p:txEl>
                                          </p:spTgt>
                                        </p:tgtEl>
                                        <p:attrNameLst>
                                          <p:attrName>style.visibility</p:attrName>
                                        </p:attrNameLst>
                                      </p:cBhvr>
                                      <p:to>
                                        <p:strVal val="visible"/>
                                      </p:to>
                                    </p:set>
                                    <p:anim calcmode="lin" valueType="num">
                                      <p:cBhvr additive="base">
                                        <p:cTn id="31" dur="500" fill="hold"/>
                                        <p:tgtEl>
                                          <p:spTgt spid="20483">
                                            <p:txEl>
                                              <p:pRg st="10" end="10"/>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0483">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20484"/>
                                        </p:tgtEl>
                                        <p:attrNameLst>
                                          <p:attrName>style.visibility</p:attrName>
                                        </p:attrNameLst>
                                      </p:cBhvr>
                                      <p:to>
                                        <p:strVal val="visible"/>
                                      </p:to>
                                    </p:set>
                                    <p:anim calcmode="lin" valueType="num">
                                      <p:cBhvr additive="base">
                                        <p:cTn id="37" dur="500" fill="hold"/>
                                        <p:tgtEl>
                                          <p:spTgt spid="20484"/>
                                        </p:tgtEl>
                                        <p:attrNameLst>
                                          <p:attrName>ppt_x</p:attrName>
                                        </p:attrNameLst>
                                      </p:cBhvr>
                                      <p:tavLst>
                                        <p:tav tm="0">
                                          <p:val>
                                            <p:strVal val="0-#ppt_w/2"/>
                                          </p:val>
                                        </p:tav>
                                        <p:tav tm="100000">
                                          <p:val>
                                            <p:strVal val="#ppt_x"/>
                                          </p:val>
                                        </p:tav>
                                      </p:tavLst>
                                    </p:anim>
                                    <p:anim calcmode="lin" valueType="num">
                                      <p:cBhvr additive="base">
                                        <p:cTn id="38" dur="500" fill="hold"/>
                                        <p:tgtEl>
                                          <p:spTgt spid="20484"/>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20486"/>
                                        </p:tgtEl>
                                        <p:attrNameLst>
                                          <p:attrName>style.visibility</p:attrName>
                                        </p:attrNameLst>
                                      </p:cBhvr>
                                      <p:to>
                                        <p:strVal val="visible"/>
                                      </p:to>
                                    </p:set>
                                    <p:anim calcmode="lin" valueType="num">
                                      <p:cBhvr additive="base">
                                        <p:cTn id="43" dur="500" fill="hold"/>
                                        <p:tgtEl>
                                          <p:spTgt spid="20486"/>
                                        </p:tgtEl>
                                        <p:attrNameLst>
                                          <p:attrName>ppt_x</p:attrName>
                                        </p:attrNameLst>
                                      </p:cBhvr>
                                      <p:tavLst>
                                        <p:tav tm="0">
                                          <p:val>
                                            <p:strVal val="0-#ppt_w/2"/>
                                          </p:val>
                                        </p:tav>
                                        <p:tav tm="100000">
                                          <p:val>
                                            <p:strVal val="#ppt_x"/>
                                          </p:val>
                                        </p:tav>
                                      </p:tavLst>
                                    </p:anim>
                                    <p:anim calcmode="lin" valueType="num">
                                      <p:cBhvr additive="base">
                                        <p:cTn id="44" dur="500" fill="hold"/>
                                        <p:tgtEl>
                                          <p:spTgt spid="2048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1371600" y="274638"/>
            <a:ext cx="7315200" cy="1143000"/>
          </a:xfrm>
        </p:spPr>
        <p:txBody>
          <a:bodyPr>
            <a:normAutofit fontScale="90000"/>
          </a:bodyPr>
          <a:lstStyle/>
          <a:p>
            <a:pPr eaLnBrk="1" hangingPunct="1"/>
            <a:r>
              <a:rPr lang="en-US" altLang="zh-CN" dirty="0" smtClean="0">
                <a:ea typeface="宋体" pitchFamily="2" charset="-122"/>
              </a:rPr>
              <a:t>UNIT-IV  Probability Distributions</a:t>
            </a:r>
          </a:p>
        </p:txBody>
      </p:sp>
      <p:sp>
        <p:nvSpPr>
          <p:cNvPr id="1028" name="Rectangle 3"/>
          <p:cNvSpPr>
            <a:spLocks noGrp="1" noChangeArrowheads="1"/>
          </p:cNvSpPr>
          <p:nvPr>
            <p:ph idx="1"/>
          </p:nvPr>
        </p:nvSpPr>
        <p:spPr/>
        <p:txBody>
          <a:bodyPr/>
          <a:lstStyle/>
          <a:p>
            <a:pPr eaLnBrk="1" hangingPunct="1">
              <a:buNone/>
            </a:pPr>
            <a:r>
              <a:rPr lang="en-US" altLang="zh-CN" sz="2800" dirty="0" smtClean="0">
                <a:ea typeface="宋体" pitchFamily="2" charset="-122"/>
              </a:rPr>
              <a:t>Highlights-</a:t>
            </a:r>
          </a:p>
          <a:p>
            <a:pPr eaLnBrk="1" hangingPunct="1"/>
            <a:r>
              <a:rPr lang="en-US" altLang="zh-CN" sz="2800" dirty="0" smtClean="0">
                <a:ea typeface="宋体" pitchFamily="2" charset="-122"/>
              </a:rPr>
              <a:t>4.1 Random variables</a:t>
            </a:r>
          </a:p>
          <a:p>
            <a:pPr eaLnBrk="1" hangingPunct="1"/>
            <a:r>
              <a:rPr lang="en-US" altLang="zh-CN" sz="2800" dirty="0">
                <a:ea typeface="宋体" pitchFamily="2" charset="-122"/>
              </a:rPr>
              <a:t>4</a:t>
            </a:r>
            <a:r>
              <a:rPr lang="en-US" altLang="zh-CN" sz="2800" dirty="0" smtClean="0">
                <a:ea typeface="宋体" pitchFamily="2" charset="-122"/>
              </a:rPr>
              <a:t>.2 Probability distributions</a:t>
            </a:r>
          </a:p>
          <a:p>
            <a:pPr eaLnBrk="1" hangingPunct="1"/>
            <a:r>
              <a:rPr lang="en-US" altLang="zh-CN" sz="2800" dirty="0">
                <a:ea typeface="宋体" pitchFamily="2" charset="-122"/>
              </a:rPr>
              <a:t>4</a:t>
            </a:r>
            <a:r>
              <a:rPr lang="en-US" altLang="zh-CN" sz="2800" dirty="0" smtClean="0">
                <a:ea typeface="宋体" pitchFamily="2" charset="-122"/>
              </a:rPr>
              <a:t>.3 Binomial distribution</a:t>
            </a:r>
          </a:p>
          <a:p>
            <a:pPr eaLnBrk="1" hangingPunct="1"/>
            <a:r>
              <a:rPr lang="en-US" altLang="zh-CN" sz="2800" dirty="0">
                <a:ea typeface="宋体" pitchFamily="2" charset="-122"/>
              </a:rPr>
              <a:t>4</a:t>
            </a:r>
            <a:r>
              <a:rPr lang="en-US" altLang="zh-CN" sz="2800" dirty="0" smtClean="0">
                <a:ea typeface="宋体" pitchFamily="2" charset="-122"/>
              </a:rPr>
              <a:t>.4 </a:t>
            </a:r>
            <a:r>
              <a:rPr lang="en-US" altLang="zh-CN" sz="2800" dirty="0" err="1" smtClean="0">
                <a:ea typeface="宋体" pitchFamily="2" charset="-122"/>
              </a:rPr>
              <a:t>Hypergeometric</a:t>
            </a:r>
            <a:r>
              <a:rPr lang="en-US" altLang="zh-CN" sz="2800" dirty="0" smtClean="0">
                <a:ea typeface="宋体" pitchFamily="2" charset="-122"/>
              </a:rPr>
              <a:t> distribution</a:t>
            </a:r>
          </a:p>
          <a:p>
            <a:pPr eaLnBrk="1" hangingPunct="1"/>
            <a:r>
              <a:rPr lang="en-US" altLang="zh-CN" sz="2800" dirty="0">
                <a:ea typeface="宋体" pitchFamily="2" charset="-122"/>
              </a:rPr>
              <a:t>4</a:t>
            </a:r>
            <a:r>
              <a:rPr lang="en-US" altLang="zh-CN" sz="2800" dirty="0" smtClean="0">
                <a:ea typeface="宋体" pitchFamily="2" charset="-122"/>
              </a:rPr>
              <a:t>.5 Poisson distribution</a:t>
            </a: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5"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a:xfrm>
            <a:off x="685800" y="768350"/>
            <a:ext cx="7772400" cy="831850"/>
          </a:xfrm>
        </p:spPr>
        <p:txBody>
          <a:bodyPr/>
          <a:lstStyle/>
          <a:p>
            <a:pPr algn="l" eaLnBrk="1" hangingPunct="1"/>
            <a:r>
              <a:rPr lang="en-US" altLang="zh-CN" sz="3600" smtClean="0">
                <a:ea typeface="宋体" pitchFamily="2" charset="-122"/>
              </a:rPr>
              <a:t>More example</a:t>
            </a:r>
          </a:p>
        </p:txBody>
      </p:sp>
      <p:sp>
        <p:nvSpPr>
          <p:cNvPr id="9221" name="Rectangle 3"/>
          <p:cNvSpPr>
            <a:spLocks noGrp="1" noChangeArrowheads="1"/>
          </p:cNvSpPr>
          <p:nvPr>
            <p:ph idx="1"/>
          </p:nvPr>
        </p:nvSpPr>
        <p:spPr/>
        <p:txBody>
          <a:bodyPr/>
          <a:lstStyle/>
          <a:p>
            <a:pPr eaLnBrk="1" hangingPunct="1"/>
            <a:r>
              <a:rPr lang="en-US" altLang="zh-CN" dirty="0" smtClean="0">
                <a:ea typeface="宋体" pitchFamily="2" charset="-122"/>
              </a:rPr>
              <a:t>Pumpkin seeds germinate with probability 0.93. Plant n=50 seeds</a:t>
            </a:r>
          </a:p>
          <a:p>
            <a:pPr eaLnBrk="1" hangingPunct="1"/>
            <a:r>
              <a:rPr lang="en-US" altLang="zh-CN" dirty="0" smtClean="0">
                <a:ea typeface="宋体" pitchFamily="2" charset="-122"/>
              </a:rPr>
              <a:t>X= Number of seeds germinating</a:t>
            </a:r>
          </a:p>
          <a:p>
            <a:pPr eaLnBrk="1" hangingPunct="1">
              <a:buFontTx/>
              <a:buNone/>
            </a:pPr>
            <a:endParaRPr lang="en-US" altLang="zh-CN" dirty="0" smtClean="0">
              <a:ea typeface="宋体" pitchFamily="2" charset="-122"/>
            </a:endParaRPr>
          </a:p>
          <a:p>
            <a:pPr eaLnBrk="1" hangingPunct="1">
              <a:buFontTx/>
              <a:buNone/>
            </a:pPr>
            <a:r>
              <a:rPr lang="en-US" altLang="zh-CN" dirty="0" smtClean="0">
                <a:ea typeface="宋体" pitchFamily="2" charset="-122"/>
              </a:rPr>
              <a:t>   </a:t>
            </a:r>
          </a:p>
        </p:txBody>
      </p:sp>
      <p:graphicFrame>
        <p:nvGraphicFramePr>
          <p:cNvPr id="21508" name="Object 4"/>
          <p:cNvGraphicFramePr>
            <a:graphicFrameLocks noChangeAspect="1"/>
          </p:cNvGraphicFramePr>
          <p:nvPr/>
        </p:nvGraphicFramePr>
        <p:xfrm>
          <a:off x="1354138" y="3810000"/>
          <a:ext cx="4918075" cy="990600"/>
        </p:xfrm>
        <a:graphic>
          <a:graphicData uri="http://schemas.openxmlformats.org/presentationml/2006/ole">
            <p:oleObj spid="_x0000_s9218" name="Equation" r:id="rId3" imgW="1765080" imgH="457200" progId="">
              <p:embed/>
            </p:oleObj>
          </a:graphicData>
        </a:graphic>
      </p:graphicFrame>
      <p:graphicFrame>
        <p:nvGraphicFramePr>
          <p:cNvPr id="21509" name="Object 5"/>
          <p:cNvGraphicFramePr>
            <a:graphicFrameLocks noChangeAspect="1"/>
          </p:cNvGraphicFramePr>
          <p:nvPr/>
        </p:nvGraphicFramePr>
        <p:xfrm>
          <a:off x="1008063" y="5029200"/>
          <a:ext cx="5591175" cy="990600"/>
        </p:xfrm>
        <a:graphic>
          <a:graphicData uri="http://schemas.openxmlformats.org/presentationml/2006/ole">
            <p:oleObj spid="_x0000_s9219" name="Equation" r:id="rId4" imgW="2006280" imgH="457200" progId="">
              <p:embed/>
            </p:oleObj>
          </a:graphicData>
        </a:graphic>
      </p:graphicFrame>
      <p:pic>
        <p:nvPicPr>
          <p:cNvPr id="6" name="Picture 5"/>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7"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6"/>
              </a:rPr>
              <a:t>www.isquareit.edu.in</a:t>
            </a:r>
            <a:r>
              <a:rPr lang="en-US" dirty="0" smtClean="0">
                <a:solidFill>
                  <a:srgbClr val="FF0000"/>
                </a:solidFill>
              </a:rPr>
              <a:t> ; Email - </a:t>
            </a:r>
            <a:r>
              <a:rPr lang="en-US" dirty="0" smtClean="0">
                <a:solidFill>
                  <a:srgbClr val="FF0000"/>
                </a:solidFill>
                <a:hlinkClick r:id="rId7"/>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1508"/>
                                        </p:tgtEl>
                                        <p:attrNameLst>
                                          <p:attrName>style.visibility</p:attrName>
                                        </p:attrNameLst>
                                      </p:cBhvr>
                                      <p:to>
                                        <p:strVal val="visible"/>
                                      </p:to>
                                    </p:set>
                                    <p:anim calcmode="lin" valueType="num">
                                      <p:cBhvr additive="base">
                                        <p:cTn id="7" dur="500" fill="hold"/>
                                        <p:tgtEl>
                                          <p:spTgt spid="21508"/>
                                        </p:tgtEl>
                                        <p:attrNameLst>
                                          <p:attrName>ppt_x</p:attrName>
                                        </p:attrNameLst>
                                      </p:cBhvr>
                                      <p:tavLst>
                                        <p:tav tm="0">
                                          <p:val>
                                            <p:strVal val="0-#ppt_w/2"/>
                                          </p:val>
                                        </p:tav>
                                        <p:tav tm="100000">
                                          <p:val>
                                            <p:strVal val="#ppt_x"/>
                                          </p:val>
                                        </p:tav>
                                      </p:tavLst>
                                    </p:anim>
                                    <p:anim calcmode="lin" valueType="num">
                                      <p:cBhvr additive="base">
                                        <p:cTn id="8" dur="500" fill="hold"/>
                                        <p:tgtEl>
                                          <p:spTgt spid="2150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1509"/>
                                        </p:tgtEl>
                                        <p:attrNameLst>
                                          <p:attrName>style.visibility</p:attrName>
                                        </p:attrNameLst>
                                      </p:cBhvr>
                                      <p:to>
                                        <p:strVal val="visible"/>
                                      </p:to>
                                    </p:set>
                                    <p:anim calcmode="lin" valueType="num">
                                      <p:cBhvr additive="base">
                                        <p:cTn id="13" dur="500" fill="hold"/>
                                        <p:tgtEl>
                                          <p:spTgt spid="21509"/>
                                        </p:tgtEl>
                                        <p:attrNameLst>
                                          <p:attrName>ppt_x</p:attrName>
                                        </p:attrNameLst>
                                      </p:cBhvr>
                                      <p:tavLst>
                                        <p:tav tm="0">
                                          <p:val>
                                            <p:strVal val="0-#ppt_w/2"/>
                                          </p:val>
                                        </p:tav>
                                        <p:tav tm="100000">
                                          <p:val>
                                            <p:strVal val="#ppt_x"/>
                                          </p:val>
                                        </p:tav>
                                      </p:tavLst>
                                    </p:anim>
                                    <p:anim calcmode="lin" valueType="num">
                                      <p:cBhvr additive="base">
                                        <p:cTn id="14" dur="500" fill="hold"/>
                                        <p:tgtEl>
                                          <p:spTgt spid="2150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zh-CN" smtClean="0">
                <a:ea typeface="宋体" pitchFamily="2" charset="-122"/>
              </a:rPr>
              <a:t>To find binomial probabilities:</a:t>
            </a:r>
          </a:p>
        </p:txBody>
      </p:sp>
      <p:sp>
        <p:nvSpPr>
          <p:cNvPr id="37891" name="Rectangle 3"/>
          <p:cNvSpPr>
            <a:spLocks noGrp="1" noChangeArrowheads="1"/>
          </p:cNvSpPr>
          <p:nvPr>
            <p:ph idx="1"/>
          </p:nvPr>
        </p:nvSpPr>
        <p:spPr/>
        <p:txBody>
          <a:bodyPr/>
          <a:lstStyle/>
          <a:p>
            <a:pPr eaLnBrk="1" hangingPunct="1"/>
            <a:r>
              <a:rPr lang="en-US" altLang="zh-CN" smtClean="0">
                <a:ea typeface="宋体" pitchFamily="2" charset="-122"/>
              </a:rPr>
              <a:t>Direct substitution. (can be hard if n is large)</a:t>
            </a:r>
          </a:p>
          <a:p>
            <a:pPr eaLnBrk="1" hangingPunct="1"/>
            <a:r>
              <a:rPr lang="en-US" altLang="zh-CN" smtClean="0">
                <a:ea typeface="宋体" pitchFamily="2" charset="-122"/>
              </a:rPr>
              <a:t>Use approximation (may be introduced later depending on time)</a:t>
            </a:r>
          </a:p>
          <a:p>
            <a:pPr eaLnBrk="1" hangingPunct="1"/>
            <a:r>
              <a:rPr lang="en-US" altLang="zh-CN" smtClean="0">
                <a:ea typeface="宋体" pitchFamily="2" charset="-122"/>
              </a:rPr>
              <a:t>Computer software (most common source)</a:t>
            </a:r>
          </a:p>
          <a:p>
            <a:pPr eaLnBrk="1" hangingPunct="1"/>
            <a:r>
              <a:rPr lang="en-US" altLang="zh-CN" smtClean="0">
                <a:ea typeface="宋体" pitchFamily="2" charset="-122"/>
              </a:rPr>
              <a:t>Binomial table (Table V in book)</a:t>
            </a: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5"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lstStyle/>
          <a:p>
            <a:pPr eaLnBrk="1" hangingPunct="1"/>
            <a:r>
              <a:rPr lang="en-US" altLang="zh-CN" smtClean="0">
                <a:ea typeface="宋体" pitchFamily="2" charset="-122"/>
              </a:rPr>
              <a:t>How to use Table V</a:t>
            </a:r>
          </a:p>
        </p:txBody>
      </p:sp>
      <p:sp>
        <p:nvSpPr>
          <p:cNvPr id="10245" name="Rectangle 3"/>
          <p:cNvSpPr>
            <a:spLocks noGrp="1" noChangeArrowheads="1"/>
          </p:cNvSpPr>
          <p:nvPr>
            <p:ph idx="1"/>
          </p:nvPr>
        </p:nvSpPr>
        <p:spPr/>
        <p:txBody>
          <a:bodyPr/>
          <a:lstStyle/>
          <a:p>
            <a:pPr eaLnBrk="1" hangingPunct="1"/>
            <a:r>
              <a:rPr lang="en-US" altLang="zh-CN" sz="2800" dirty="0" smtClean="0">
                <a:ea typeface="宋体" pitchFamily="2" charset="-122"/>
              </a:rPr>
              <a:t>Example: The probability that a lunar eclipse will be obscured by clouds at an observatory near Buffalo, New York, is 0.60. use table V to find the probabilities that at most three of 8 lunar eclipses will be obscured by clouds at that location.</a:t>
            </a:r>
          </a:p>
          <a:p>
            <a:pPr eaLnBrk="1" hangingPunct="1"/>
            <a:endParaRPr lang="en-US" altLang="zh-CN" sz="2800" dirty="0" smtClean="0">
              <a:ea typeface="宋体" pitchFamily="2" charset="-122"/>
            </a:endParaRPr>
          </a:p>
          <a:p>
            <a:pPr eaLnBrk="1" hangingPunct="1"/>
            <a:endParaRPr lang="en-US" altLang="zh-CN" sz="2800" dirty="0" smtClean="0">
              <a:ea typeface="宋体" pitchFamily="2" charset="-122"/>
            </a:endParaRPr>
          </a:p>
        </p:txBody>
      </p:sp>
      <p:graphicFrame>
        <p:nvGraphicFramePr>
          <p:cNvPr id="80900" name="Object 4"/>
          <p:cNvGraphicFramePr>
            <a:graphicFrameLocks noChangeAspect="1"/>
          </p:cNvGraphicFramePr>
          <p:nvPr/>
        </p:nvGraphicFramePr>
        <p:xfrm>
          <a:off x="1295400" y="4191000"/>
          <a:ext cx="6858000" cy="1393825"/>
        </p:xfrm>
        <a:graphic>
          <a:graphicData uri="http://schemas.openxmlformats.org/presentationml/2006/ole">
            <p:oleObj spid="_x0000_s10242" name="Equation" r:id="rId3" imgW="3124080" imgH="634680" progId="">
              <p:embed/>
            </p:oleObj>
          </a:graphicData>
        </a:graphic>
      </p:graphicFrame>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7"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5"/>
              </a:rPr>
              <a:t>www.isquareit.edu.in</a:t>
            </a:r>
            <a:r>
              <a:rPr lang="en-US" dirty="0" smtClean="0">
                <a:solidFill>
                  <a:srgbClr val="FF0000"/>
                </a:solidFill>
              </a:rPr>
              <a:t> ; Email - </a:t>
            </a:r>
            <a:r>
              <a:rPr lang="en-US" dirty="0" smtClean="0">
                <a:solidFill>
                  <a:srgbClr val="FF0000"/>
                </a:solidFill>
                <a:hlinkClick r:id="rId6"/>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0900"/>
                                        </p:tgtEl>
                                        <p:attrNameLst>
                                          <p:attrName>style.visibility</p:attrName>
                                        </p:attrNameLst>
                                      </p:cBhvr>
                                      <p:to>
                                        <p:strVal val="visible"/>
                                      </p:to>
                                    </p:set>
                                    <p:anim calcmode="lin" valueType="num">
                                      <p:cBhvr additive="base">
                                        <p:cTn id="7" dur="500" fill="hold"/>
                                        <p:tgtEl>
                                          <p:spTgt spid="80900"/>
                                        </p:tgtEl>
                                        <p:attrNameLst>
                                          <p:attrName>ppt_x</p:attrName>
                                        </p:attrNameLst>
                                      </p:cBhvr>
                                      <p:tavLst>
                                        <p:tav tm="0">
                                          <p:val>
                                            <p:strVal val="#ppt_x"/>
                                          </p:val>
                                        </p:tav>
                                        <p:tav tm="100000">
                                          <p:val>
                                            <p:strVal val="#ppt_x"/>
                                          </p:val>
                                        </p:tav>
                                      </p:tavLst>
                                    </p:anim>
                                    <p:anim calcmode="lin" valueType="num">
                                      <p:cBhvr additive="base">
                                        <p:cTn id="8" dur="500" fill="hold"/>
                                        <p:tgtEl>
                                          <p:spTgt spid="8090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tLang="zh-CN" smtClean="0">
                <a:ea typeface="宋体" pitchFamily="2" charset="-122"/>
              </a:rPr>
              <a:t>Exercise</a:t>
            </a:r>
          </a:p>
        </p:txBody>
      </p:sp>
      <p:sp>
        <p:nvSpPr>
          <p:cNvPr id="38915" name="Rectangle 3"/>
          <p:cNvSpPr>
            <a:spLocks noGrp="1" noChangeArrowheads="1"/>
          </p:cNvSpPr>
          <p:nvPr>
            <p:ph idx="1"/>
          </p:nvPr>
        </p:nvSpPr>
        <p:spPr/>
        <p:txBody>
          <a:bodyPr/>
          <a:lstStyle/>
          <a:p>
            <a:pPr eaLnBrk="1" hangingPunct="1"/>
            <a:r>
              <a:rPr lang="en-US" altLang="zh-CN" smtClean="0">
                <a:ea typeface="宋体" pitchFamily="2" charset="-122"/>
              </a:rPr>
              <a:t>In a certain city, medical expenses are given as the reason for 75% of all personal bankruptcies. Use the formula for the binomial distribution to calculate the probability that medical expenses will be given as the reason for two of the next three personal bankruptcies filed in that city.</a:t>
            </a: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5"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zh-CN" sz="4000" dirty="0" smtClean="0">
                <a:ea typeface="宋体" pitchFamily="2" charset="-122"/>
              </a:rPr>
              <a:t>4.4 </a:t>
            </a:r>
            <a:r>
              <a:rPr lang="en-US" altLang="zh-CN" sz="4000" dirty="0" err="1" smtClean="0">
                <a:ea typeface="宋体" pitchFamily="2" charset="-122"/>
              </a:rPr>
              <a:t>Hypergeometric</a:t>
            </a:r>
            <a:r>
              <a:rPr lang="en-US" altLang="zh-CN" sz="4000" dirty="0" smtClean="0">
                <a:ea typeface="宋体" pitchFamily="2" charset="-122"/>
              </a:rPr>
              <a:t> distribution</a:t>
            </a:r>
          </a:p>
        </p:txBody>
      </p:sp>
      <p:sp>
        <p:nvSpPr>
          <p:cNvPr id="39939" name="Rectangle 3"/>
          <p:cNvSpPr>
            <a:spLocks noGrp="1" noChangeArrowheads="1"/>
          </p:cNvSpPr>
          <p:nvPr>
            <p:ph idx="1"/>
          </p:nvPr>
        </p:nvSpPr>
        <p:spPr/>
        <p:txBody>
          <a:bodyPr/>
          <a:lstStyle/>
          <a:p>
            <a:pPr eaLnBrk="1" hangingPunct="1"/>
            <a:r>
              <a:rPr lang="en-US" altLang="zh-CN" smtClean="0">
                <a:ea typeface="宋体" pitchFamily="2" charset="-122"/>
              </a:rPr>
              <a:t>Sampling with replacement</a:t>
            </a:r>
          </a:p>
          <a:p>
            <a:pPr eaLnBrk="1" hangingPunct="1">
              <a:buFontTx/>
              <a:buNone/>
            </a:pPr>
            <a:r>
              <a:rPr lang="en-US" altLang="zh-CN" smtClean="0">
                <a:ea typeface="宋体" pitchFamily="2" charset="-122"/>
              </a:rPr>
              <a:t>	If we sample with replacement and the trials are all independent, the binomial distribution applies.</a:t>
            </a:r>
          </a:p>
          <a:p>
            <a:pPr eaLnBrk="1" hangingPunct="1"/>
            <a:r>
              <a:rPr lang="en-US" altLang="zh-CN" smtClean="0">
                <a:ea typeface="宋体" pitchFamily="2" charset="-122"/>
              </a:rPr>
              <a:t>Sampling without replacement</a:t>
            </a:r>
          </a:p>
          <a:p>
            <a:pPr eaLnBrk="1" hangingPunct="1">
              <a:buFontTx/>
              <a:buNone/>
            </a:pPr>
            <a:r>
              <a:rPr lang="en-US" altLang="zh-CN" smtClean="0">
                <a:ea typeface="宋体" pitchFamily="2" charset="-122"/>
              </a:rPr>
              <a:t>	If we sample without replacement, a different probability distribution applies.</a:t>
            </a: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5"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85800" y="768350"/>
            <a:ext cx="7772400" cy="603250"/>
          </a:xfrm>
        </p:spPr>
        <p:txBody>
          <a:bodyPr>
            <a:normAutofit fontScale="90000"/>
          </a:bodyPr>
          <a:lstStyle/>
          <a:p>
            <a:pPr eaLnBrk="1" hangingPunct="1"/>
            <a:r>
              <a:rPr lang="en-US" altLang="zh-CN" sz="3600" smtClean="0">
                <a:ea typeface="宋体" pitchFamily="2" charset="-122"/>
              </a:rPr>
              <a:t>Example</a:t>
            </a:r>
          </a:p>
        </p:txBody>
      </p:sp>
      <p:sp>
        <p:nvSpPr>
          <p:cNvPr id="40963" name="Rectangle 3"/>
          <p:cNvSpPr>
            <a:spLocks noGrp="1" noChangeArrowheads="1"/>
          </p:cNvSpPr>
          <p:nvPr>
            <p:ph idx="1"/>
          </p:nvPr>
        </p:nvSpPr>
        <p:spPr>
          <a:xfrm>
            <a:off x="228600" y="1600200"/>
            <a:ext cx="8686800" cy="4495800"/>
          </a:xfrm>
        </p:spPr>
        <p:txBody>
          <a:bodyPr/>
          <a:lstStyle/>
          <a:p>
            <a:pPr eaLnBrk="1" hangingPunct="1">
              <a:buFontTx/>
              <a:buNone/>
            </a:pPr>
            <a:r>
              <a:rPr lang="en-US" altLang="zh-CN" sz="2800" dirty="0" smtClean="0">
                <a:ea typeface="宋体" pitchFamily="2" charset="-122"/>
              </a:rPr>
              <a:t>	Pick up n balls from a box without replacement. The box contains a white balls and b black balls</a:t>
            </a:r>
          </a:p>
          <a:p>
            <a:pPr eaLnBrk="1" hangingPunct="1"/>
            <a:endParaRPr lang="en-US" altLang="zh-CN" sz="2800" dirty="0" smtClean="0">
              <a:ea typeface="宋体" pitchFamily="2" charset="-122"/>
            </a:endParaRPr>
          </a:p>
          <a:p>
            <a:pPr eaLnBrk="1" hangingPunct="1">
              <a:buFontTx/>
              <a:buNone/>
            </a:pPr>
            <a:r>
              <a:rPr lang="en-US" altLang="zh-CN" sz="2800" dirty="0" smtClean="0">
                <a:ea typeface="宋体" pitchFamily="2" charset="-122"/>
              </a:rPr>
              <a:t>	X=Number of white balls picked</a:t>
            </a:r>
          </a:p>
          <a:p>
            <a:pPr eaLnBrk="1" hangingPunct="1">
              <a:buFontTx/>
              <a:buNone/>
            </a:pPr>
            <a:r>
              <a:rPr lang="en-US" altLang="zh-CN" sz="2800" dirty="0" smtClean="0">
                <a:ea typeface="宋体" pitchFamily="2" charset="-122"/>
              </a:rPr>
              <a:t>     </a:t>
            </a:r>
            <a:r>
              <a:rPr lang="en-US" altLang="zh-CN" dirty="0" smtClean="0">
                <a:ea typeface="宋体" pitchFamily="2" charset="-122"/>
              </a:rPr>
              <a:t>    </a:t>
            </a:r>
          </a:p>
          <a:p>
            <a:pPr eaLnBrk="1" hangingPunct="1">
              <a:buFontTx/>
              <a:buNone/>
            </a:pPr>
            <a:endParaRPr lang="en-US" altLang="zh-CN" dirty="0" smtClean="0">
              <a:ea typeface="宋体" pitchFamily="2" charset="-122"/>
            </a:endParaRPr>
          </a:p>
          <a:p>
            <a:pPr eaLnBrk="1" hangingPunct="1">
              <a:buFontTx/>
              <a:buNone/>
            </a:pPr>
            <a:endParaRPr lang="zh-CN" altLang="en-US" dirty="0" smtClean="0">
              <a:ea typeface="宋体" pitchFamily="2" charset="-122"/>
            </a:endParaRPr>
          </a:p>
        </p:txBody>
      </p:sp>
      <p:sp>
        <p:nvSpPr>
          <p:cNvPr id="40964" name="Rectangle 6"/>
          <p:cNvSpPr>
            <a:spLocks noChangeArrowheads="1"/>
          </p:cNvSpPr>
          <p:nvPr/>
        </p:nvSpPr>
        <p:spPr bwMode="auto">
          <a:xfrm>
            <a:off x="1447800" y="3886200"/>
            <a:ext cx="4876800" cy="2057400"/>
          </a:xfrm>
          <a:prstGeom prst="rect">
            <a:avLst/>
          </a:prstGeom>
          <a:solidFill>
            <a:schemeClr val="accent1"/>
          </a:solidFill>
          <a:ln w="9525">
            <a:solidFill>
              <a:schemeClr val="tx1"/>
            </a:solidFill>
            <a:miter lim="800000"/>
            <a:headEnd/>
            <a:tailEnd/>
          </a:ln>
        </p:spPr>
        <p:txBody>
          <a:bodyPr wrap="none" anchor="ctr"/>
          <a:lstStyle/>
          <a:p>
            <a:pPr algn="ctr"/>
            <a:r>
              <a:rPr lang="en-US" altLang="zh-CN">
                <a:ea typeface="宋体" pitchFamily="2" charset="-122"/>
              </a:rPr>
              <a:t>a successes</a:t>
            </a:r>
          </a:p>
          <a:p>
            <a:pPr algn="ctr"/>
            <a:r>
              <a:rPr lang="en-US" altLang="zh-CN">
                <a:ea typeface="宋体" pitchFamily="2" charset="-122"/>
              </a:rPr>
              <a:t>b non-successes</a:t>
            </a:r>
          </a:p>
        </p:txBody>
      </p:sp>
      <p:sp>
        <p:nvSpPr>
          <p:cNvPr id="40965" name="Line 7"/>
          <p:cNvSpPr>
            <a:spLocks noChangeShapeType="1"/>
          </p:cNvSpPr>
          <p:nvPr/>
        </p:nvSpPr>
        <p:spPr bwMode="auto">
          <a:xfrm>
            <a:off x="5562600" y="4114800"/>
            <a:ext cx="1295400" cy="0"/>
          </a:xfrm>
          <a:prstGeom prst="line">
            <a:avLst/>
          </a:prstGeom>
          <a:noFill/>
          <a:ln w="9525">
            <a:solidFill>
              <a:schemeClr val="tx1"/>
            </a:solidFill>
            <a:miter lim="800000"/>
            <a:headEnd/>
            <a:tailEnd type="triangle" w="med" len="med"/>
          </a:ln>
        </p:spPr>
        <p:txBody>
          <a:bodyPr wrap="none"/>
          <a:lstStyle/>
          <a:p>
            <a:endParaRPr lang="en-IN"/>
          </a:p>
        </p:txBody>
      </p:sp>
      <p:sp>
        <p:nvSpPr>
          <p:cNvPr id="40966" name="Text Box 8"/>
          <p:cNvSpPr txBox="1">
            <a:spLocks noChangeArrowheads="1"/>
          </p:cNvSpPr>
          <p:nvPr/>
        </p:nvSpPr>
        <p:spPr bwMode="auto">
          <a:xfrm>
            <a:off x="6858000" y="4038600"/>
            <a:ext cx="2438400" cy="1384995"/>
          </a:xfrm>
          <a:prstGeom prst="rect">
            <a:avLst/>
          </a:prstGeom>
          <a:noFill/>
          <a:ln w="9525">
            <a:noFill/>
            <a:miter lim="800000"/>
            <a:headEnd/>
            <a:tailEnd/>
          </a:ln>
        </p:spPr>
        <p:txBody>
          <a:bodyPr>
            <a:spAutoFit/>
          </a:bodyPr>
          <a:lstStyle/>
          <a:p>
            <a:pPr>
              <a:spcBef>
                <a:spcPct val="50000"/>
              </a:spcBef>
            </a:pPr>
            <a:r>
              <a:rPr lang="en-US" altLang="zh-CN" dirty="0">
                <a:ea typeface="宋体" pitchFamily="2" charset="-122"/>
              </a:rPr>
              <a:t>n picked</a:t>
            </a:r>
          </a:p>
          <a:p>
            <a:pPr>
              <a:spcBef>
                <a:spcPct val="50000"/>
              </a:spcBef>
            </a:pPr>
            <a:r>
              <a:rPr lang="en-US" altLang="zh-CN" dirty="0">
                <a:ea typeface="宋体" pitchFamily="2" charset="-122"/>
              </a:rPr>
              <a:t>X= </a:t>
            </a:r>
            <a:r>
              <a:rPr lang="en-US" altLang="zh-CN" dirty="0" smtClean="0">
                <a:ea typeface="宋体" pitchFamily="2" charset="-122"/>
              </a:rPr>
              <a:t>Number </a:t>
            </a:r>
            <a:r>
              <a:rPr lang="en-US" altLang="zh-CN" dirty="0">
                <a:ea typeface="宋体" pitchFamily="2" charset="-122"/>
              </a:rPr>
              <a:t>of successes</a:t>
            </a:r>
          </a:p>
        </p:txBody>
      </p:sp>
      <p:pic>
        <p:nvPicPr>
          <p:cNvPr id="7" name="Picture 6"/>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8"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3"/>
          <p:cNvSpPr>
            <a:spLocks noGrp="1" noChangeArrowheads="1"/>
          </p:cNvSpPr>
          <p:nvPr>
            <p:ph type="body" sz="half" idx="1"/>
          </p:nvPr>
        </p:nvSpPr>
        <p:spPr>
          <a:xfrm>
            <a:off x="685800" y="762000"/>
            <a:ext cx="8001000" cy="5334000"/>
          </a:xfrm>
        </p:spPr>
        <p:txBody>
          <a:bodyPr/>
          <a:lstStyle/>
          <a:p>
            <a:pPr eaLnBrk="1" hangingPunct="1">
              <a:buFontTx/>
              <a:buNone/>
            </a:pPr>
            <a:r>
              <a:rPr lang="en-US" altLang="zh-CN" sz="2800" b="1" smtClean="0">
                <a:ea typeface="宋体" pitchFamily="2" charset="-122"/>
              </a:rPr>
              <a:t>In the</a:t>
            </a:r>
            <a:r>
              <a:rPr lang="en-US" altLang="zh-CN" sz="2800" smtClean="0">
                <a:ea typeface="宋体" pitchFamily="2" charset="-122"/>
              </a:rPr>
              <a:t> </a:t>
            </a:r>
            <a:r>
              <a:rPr lang="en-US" altLang="zh-CN" sz="2800" b="1" smtClean="0">
                <a:ea typeface="宋体" pitchFamily="2" charset="-122"/>
              </a:rPr>
              <a:t>box:  a successes, b non-successes</a:t>
            </a:r>
          </a:p>
          <a:p>
            <a:pPr eaLnBrk="1" hangingPunct="1">
              <a:buFontTx/>
              <a:buNone/>
            </a:pPr>
            <a:r>
              <a:rPr lang="en-US" altLang="zh-CN" sz="2800" smtClean="0">
                <a:ea typeface="宋体" pitchFamily="2" charset="-122"/>
              </a:rPr>
              <a:t>   The probability of getting x successes (white balls):</a:t>
            </a:r>
          </a:p>
          <a:p>
            <a:pPr eaLnBrk="1" hangingPunct="1">
              <a:buFontTx/>
              <a:buNone/>
            </a:pPr>
            <a:r>
              <a:rPr lang="en-US" altLang="zh-CN" smtClean="0">
                <a:ea typeface="宋体" pitchFamily="2" charset="-122"/>
              </a:rPr>
              <a:t>    </a:t>
            </a:r>
          </a:p>
          <a:p>
            <a:pPr eaLnBrk="1" hangingPunct="1">
              <a:buFontTx/>
              <a:buNone/>
            </a:pPr>
            <a:endParaRPr lang="en-US" altLang="zh-CN" smtClean="0">
              <a:ea typeface="宋体" pitchFamily="2" charset="-122"/>
            </a:endParaRPr>
          </a:p>
          <a:p>
            <a:pPr eaLnBrk="1" hangingPunct="1"/>
            <a:endParaRPr lang="zh-CN" altLang="en-US" sz="2800" smtClean="0">
              <a:ea typeface="宋体" pitchFamily="2" charset="-122"/>
            </a:endParaRPr>
          </a:p>
        </p:txBody>
      </p:sp>
      <p:graphicFrame>
        <p:nvGraphicFramePr>
          <p:cNvPr id="11266" name="Object 4"/>
          <p:cNvGraphicFramePr>
            <a:graphicFrameLocks noChangeAspect="1"/>
          </p:cNvGraphicFramePr>
          <p:nvPr>
            <p:ph sz="quarter" idx="2"/>
          </p:nvPr>
        </p:nvGraphicFramePr>
        <p:xfrm>
          <a:off x="304800" y="1828800"/>
          <a:ext cx="8610600" cy="2506663"/>
        </p:xfrm>
        <a:graphic>
          <a:graphicData uri="http://schemas.openxmlformats.org/presentationml/2006/ole">
            <p:oleObj spid="_x0000_s11266" name="Equation" r:id="rId3" imgW="4711680" imgH="1371600" progId="">
              <p:embed/>
            </p:oleObj>
          </a:graphicData>
        </a:graphic>
      </p:graphicFrame>
      <p:graphicFrame>
        <p:nvGraphicFramePr>
          <p:cNvPr id="59399" name="Object 7"/>
          <p:cNvGraphicFramePr>
            <a:graphicFrameLocks noChangeAspect="1"/>
          </p:cNvGraphicFramePr>
          <p:nvPr>
            <p:ph sz="quarter" idx="3"/>
          </p:nvPr>
        </p:nvGraphicFramePr>
        <p:xfrm>
          <a:off x="2438400" y="3886200"/>
          <a:ext cx="4875213" cy="2101850"/>
        </p:xfrm>
        <a:graphic>
          <a:graphicData uri="http://schemas.openxmlformats.org/presentationml/2006/ole">
            <p:oleObj spid="_x0000_s11267" name="Equation" r:id="rId4" imgW="2120760" imgH="914400" progId="">
              <p:embed/>
            </p:oleObj>
          </a:graphicData>
        </a:graphic>
      </p:graphicFrame>
      <p:pic>
        <p:nvPicPr>
          <p:cNvPr id="5" name="Picture 4"/>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6"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6"/>
              </a:rPr>
              <a:t>www.isquareit.edu.in</a:t>
            </a:r>
            <a:r>
              <a:rPr lang="en-US" dirty="0" smtClean="0">
                <a:solidFill>
                  <a:srgbClr val="FF0000"/>
                </a:solidFill>
              </a:rPr>
              <a:t> ; Email - </a:t>
            </a:r>
            <a:r>
              <a:rPr lang="en-US" dirty="0" smtClean="0">
                <a:solidFill>
                  <a:srgbClr val="FF0000"/>
                </a:solidFill>
                <a:hlinkClick r:id="rId7"/>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9399"/>
                                        </p:tgtEl>
                                        <p:attrNameLst>
                                          <p:attrName>style.visibility</p:attrName>
                                        </p:attrNameLst>
                                      </p:cBhvr>
                                      <p:to>
                                        <p:strVal val="visible"/>
                                      </p:to>
                                    </p:set>
                                    <p:anim calcmode="lin" valueType="num">
                                      <p:cBhvr additive="base">
                                        <p:cTn id="7" dur="500" fill="hold"/>
                                        <p:tgtEl>
                                          <p:spTgt spid="59399"/>
                                        </p:tgtEl>
                                        <p:attrNameLst>
                                          <p:attrName>ppt_x</p:attrName>
                                        </p:attrNameLst>
                                      </p:cBhvr>
                                      <p:tavLst>
                                        <p:tav tm="0">
                                          <p:val>
                                            <p:strVal val="0-#ppt_w/2"/>
                                          </p:val>
                                        </p:tav>
                                        <p:tav tm="100000">
                                          <p:val>
                                            <p:strVal val="#ppt_x"/>
                                          </p:val>
                                        </p:tav>
                                      </p:tavLst>
                                    </p:anim>
                                    <p:anim calcmode="lin" valueType="num">
                                      <p:cBhvr additive="base">
                                        <p:cTn id="8" dur="500" fill="hold"/>
                                        <p:tgtEl>
                                          <p:spTgt spid="5939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685800" y="768350"/>
            <a:ext cx="7772400" cy="908050"/>
          </a:xfrm>
        </p:spPr>
        <p:txBody>
          <a:bodyPr/>
          <a:lstStyle/>
          <a:p>
            <a:pPr algn="l" eaLnBrk="1" hangingPunct="1"/>
            <a:r>
              <a:rPr lang="en-US" altLang="zh-CN" sz="3600" smtClean="0">
                <a:ea typeface="宋体" pitchFamily="2" charset="-122"/>
              </a:rPr>
              <a:t>Example</a:t>
            </a:r>
          </a:p>
        </p:txBody>
      </p:sp>
      <p:sp>
        <p:nvSpPr>
          <p:cNvPr id="12292" name="Rectangle 3"/>
          <p:cNvSpPr>
            <a:spLocks noGrp="1" noChangeArrowheads="1"/>
          </p:cNvSpPr>
          <p:nvPr>
            <p:ph idx="1"/>
          </p:nvPr>
        </p:nvSpPr>
        <p:spPr/>
        <p:txBody>
          <a:bodyPr/>
          <a:lstStyle/>
          <a:p>
            <a:pPr eaLnBrk="1" hangingPunct="1"/>
            <a:r>
              <a:rPr lang="en-US" altLang="zh-CN" dirty="0" smtClean="0">
                <a:ea typeface="宋体" pitchFamily="2" charset="-122"/>
              </a:rPr>
              <a:t>52 cards. Pick n=5.</a:t>
            </a:r>
          </a:p>
          <a:p>
            <a:pPr eaLnBrk="1" hangingPunct="1">
              <a:buFontTx/>
              <a:buNone/>
            </a:pPr>
            <a:r>
              <a:rPr lang="en-US" altLang="zh-CN" dirty="0" smtClean="0">
                <a:ea typeface="宋体" pitchFamily="2" charset="-122"/>
              </a:rPr>
              <a:t>   X=Number of aces,     </a:t>
            </a:r>
          </a:p>
          <a:p>
            <a:pPr eaLnBrk="1" hangingPunct="1">
              <a:buFontTx/>
              <a:buNone/>
            </a:pPr>
            <a:r>
              <a:rPr lang="en-US" altLang="zh-CN" dirty="0" smtClean="0">
                <a:ea typeface="宋体" pitchFamily="2" charset="-122"/>
              </a:rPr>
              <a:t>	then   a=4, b=48</a:t>
            </a:r>
          </a:p>
          <a:p>
            <a:pPr eaLnBrk="1" hangingPunct="1">
              <a:buFontTx/>
              <a:buNone/>
            </a:pPr>
            <a:endParaRPr lang="zh-CN" altLang="en-US" dirty="0" smtClean="0">
              <a:ea typeface="宋体" pitchFamily="2" charset="-122"/>
            </a:endParaRPr>
          </a:p>
        </p:txBody>
      </p:sp>
      <p:graphicFrame>
        <p:nvGraphicFramePr>
          <p:cNvPr id="23556" name="Object 4"/>
          <p:cNvGraphicFramePr>
            <a:graphicFrameLocks noChangeAspect="1"/>
          </p:cNvGraphicFramePr>
          <p:nvPr/>
        </p:nvGraphicFramePr>
        <p:xfrm>
          <a:off x="1828800" y="3429000"/>
          <a:ext cx="4800600" cy="2209800"/>
        </p:xfrm>
        <a:graphic>
          <a:graphicData uri="http://schemas.openxmlformats.org/presentationml/2006/ole">
            <p:oleObj spid="_x0000_s12290" name="Equation" r:id="rId3" imgW="1307880" imgH="914400" progId="">
              <p:embed/>
            </p:oleObj>
          </a:graphicData>
        </a:graphic>
      </p:graphicFrame>
      <p:pic>
        <p:nvPicPr>
          <p:cNvPr id="5" name="Picture 4"/>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6"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5"/>
              </a:rPr>
              <a:t>www.isquareit.edu.in</a:t>
            </a:r>
            <a:r>
              <a:rPr lang="en-US" dirty="0" smtClean="0">
                <a:solidFill>
                  <a:srgbClr val="FF0000"/>
                </a:solidFill>
              </a:rPr>
              <a:t> ; Email - </a:t>
            </a:r>
            <a:r>
              <a:rPr lang="en-US" dirty="0" smtClean="0">
                <a:solidFill>
                  <a:srgbClr val="FF0000"/>
                </a:solidFill>
                <a:hlinkClick r:id="rId6"/>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3556"/>
                                        </p:tgtEl>
                                        <p:attrNameLst>
                                          <p:attrName>style.visibility</p:attrName>
                                        </p:attrNameLst>
                                      </p:cBhvr>
                                      <p:to>
                                        <p:strVal val="visible"/>
                                      </p:to>
                                    </p:set>
                                    <p:anim calcmode="lin" valueType="num">
                                      <p:cBhvr additive="base">
                                        <p:cTn id="7" dur="500" fill="hold"/>
                                        <p:tgtEl>
                                          <p:spTgt spid="23556"/>
                                        </p:tgtEl>
                                        <p:attrNameLst>
                                          <p:attrName>ppt_x</p:attrName>
                                        </p:attrNameLst>
                                      </p:cBhvr>
                                      <p:tavLst>
                                        <p:tav tm="0">
                                          <p:val>
                                            <p:strVal val="0-#ppt_w/2"/>
                                          </p:val>
                                        </p:tav>
                                        <p:tav tm="100000">
                                          <p:val>
                                            <p:strVal val="#ppt_x"/>
                                          </p:val>
                                        </p:tav>
                                      </p:tavLst>
                                    </p:anim>
                                    <p:anim calcmode="lin" valueType="num">
                                      <p:cBhvr additive="base">
                                        <p:cTn id="8" dur="500" fill="hold"/>
                                        <p:tgtEl>
                                          <p:spTgt spid="2355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685800" y="768350"/>
            <a:ext cx="7772400" cy="603250"/>
          </a:xfrm>
        </p:spPr>
        <p:txBody>
          <a:bodyPr>
            <a:normAutofit fontScale="90000"/>
          </a:bodyPr>
          <a:lstStyle/>
          <a:p>
            <a:pPr algn="l" eaLnBrk="1" hangingPunct="1"/>
            <a:r>
              <a:rPr lang="en-US" altLang="zh-CN" sz="3600" smtClean="0">
                <a:ea typeface="宋体" pitchFamily="2" charset="-122"/>
              </a:rPr>
              <a:t>Example</a:t>
            </a:r>
          </a:p>
        </p:txBody>
      </p:sp>
      <p:sp>
        <p:nvSpPr>
          <p:cNvPr id="13316" name="Rectangle 3"/>
          <p:cNvSpPr>
            <a:spLocks noGrp="1" noChangeArrowheads="1"/>
          </p:cNvSpPr>
          <p:nvPr>
            <p:ph idx="1"/>
          </p:nvPr>
        </p:nvSpPr>
        <p:spPr>
          <a:xfrm>
            <a:off x="762000" y="1295400"/>
            <a:ext cx="7772400" cy="4419600"/>
          </a:xfrm>
        </p:spPr>
        <p:txBody>
          <a:bodyPr/>
          <a:lstStyle/>
          <a:p>
            <a:pPr eaLnBrk="1" hangingPunct="1"/>
            <a:r>
              <a:rPr lang="en-US" altLang="zh-CN" dirty="0" smtClean="0">
                <a:ea typeface="宋体" pitchFamily="2" charset="-122"/>
              </a:rPr>
              <a:t>A box has 100 batteries.</a:t>
            </a:r>
          </a:p>
          <a:p>
            <a:pPr eaLnBrk="1" hangingPunct="1">
              <a:buFontTx/>
              <a:buNone/>
            </a:pPr>
            <a:r>
              <a:rPr lang="en-US" altLang="zh-CN" dirty="0" smtClean="0">
                <a:ea typeface="宋体" pitchFamily="2" charset="-122"/>
              </a:rPr>
              <a:t>   a=98 good ones</a:t>
            </a:r>
          </a:p>
          <a:p>
            <a:pPr eaLnBrk="1" hangingPunct="1">
              <a:buFontTx/>
              <a:buNone/>
            </a:pPr>
            <a:r>
              <a:rPr lang="en-US" altLang="zh-CN" dirty="0" smtClean="0">
                <a:ea typeface="宋体" pitchFamily="2" charset="-122"/>
              </a:rPr>
              <a:t>   b=  2 bad ones</a:t>
            </a:r>
          </a:p>
          <a:p>
            <a:pPr eaLnBrk="1" hangingPunct="1">
              <a:buFontTx/>
              <a:buNone/>
            </a:pPr>
            <a:r>
              <a:rPr lang="en-US" altLang="zh-CN" dirty="0" smtClean="0">
                <a:ea typeface="宋体" pitchFamily="2" charset="-122"/>
              </a:rPr>
              <a:t>   n=10</a:t>
            </a:r>
          </a:p>
          <a:p>
            <a:pPr eaLnBrk="1" hangingPunct="1">
              <a:buFontTx/>
              <a:buNone/>
            </a:pPr>
            <a:r>
              <a:rPr lang="en-US" altLang="zh-CN" dirty="0" smtClean="0">
                <a:ea typeface="宋体" pitchFamily="2" charset="-122"/>
              </a:rPr>
              <a:t>   X=Number of good ones</a:t>
            </a:r>
          </a:p>
          <a:p>
            <a:pPr eaLnBrk="1" hangingPunct="1">
              <a:buFontTx/>
              <a:buNone/>
            </a:pPr>
            <a:endParaRPr lang="zh-CN" altLang="en-US" dirty="0" smtClean="0">
              <a:ea typeface="宋体" pitchFamily="2" charset="-122"/>
            </a:endParaRPr>
          </a:p>
        </p:txBody>
      </p:sp>
      <p:graphicFrame>
        <p:nvGraphicFramePr>
          <p:cNvPr id="24580" name="Object 4"/>
          <p:cNvGraphicFramePr>
            <a:graphicFrameLocks noChangeAspect="1"/>
          </p:cNvGraphicFramePr>
          <p:nvPr/>
        </p:nvGraphicFramePr>
        <p:xfrm>
          <a:off x="2057400" y="4114800"/>
          <a:ext cx="4953000" cy="1905000"/>
        </p:xfrm>
        <a:graphic>
          <a:graphicData uri="http://schemas.openxmlformats.org/presentationml/2006/ole">
            <p:oleObj spid="_x0000_s13314" name="Equation" r:id="rId3" imgW="1295280" imgH="914400" progId="">
              <p:embed/>
            </p:oleObj>
          </a:graphicData>
        </a:graphic>
      </p:graphicFrame>
      <p:pic>
        <p:nvPicPr>
          <p:cNvPr id="5" name="Picture 4"/>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6"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5"/>
              </a:rPr>
              <a:t>www.isquareit.edu.in</a:t>
            </a:r>
            <a:r>
              <a:rPr lang="en-US" dirty="0" smtClean="0">
                <a:solidFill>
                  <a:srgbClr val="FF0000"/>
                </a:solidFill>
              </a:rPr>
              <a:t> ; Email - </a:t>
            </a:r>
            <a:r>
              <a:rPr lang="en-US" dirty="0" smtClean="0">
                <a:solidFill>
                  <a:srgbClr val="FF0000"/>
                </a:solidFill>
                <a:hlinkClick r:id="rId6"/>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4580"/>
                                        </p:tgtEl>
                                        <p:attrNameLst>
                                          <p:attrName>style.visibility</p:attrName>
                                        </p:attrNameLst>
                                      </p:cBhvr>
                                      <p:to>
                                        <p:strVal val="visible"/>
                                      </p:to>
                                    </p:set>
                                    <p:anim calcmode="lin" valueType="num">
                                      <p:cBhvr additive="base">
                                        <p:cTn id="7" dur="500" fill="hold"/>
                                        <p:tgtEl>
                                          <p:spTgt spid="24580"/>
                                        </p:tgtEl>
                                        <p:attrNameLst>
                                          <p:attrName>ppt_x</p:attrName>
                                        </p:attrNameLst>
                                      </p:cBhvr>
                                      <p:tavLst>
                                        <p:tav tm="0">
                                          <p:val>
                                            <p:strVal val="0-#ppt_w/2"/>
                                          </p:val>
                                        </p:tav>
                                        <p:tav tm="100000">
                                          <p:val>
                                            <p:strVal val="#ppt_x"/>
                                          </p:val>
                                        </p:tav>
                                      </p:tavLst>
                                    </p:anim>
                                    <p:anim calcmode="lin" valueType="num">
                                      <p:cBhvr additive="base">
                                        <p:cTn id="8" dur="500" fill="hold"/>
                                        <p:tgtEl>
                                          <p:spTgt spid="2458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685800" y="768350"/>
            <a:ext cx="7772400" cy="908050"/>
          </a:xfrm>
        </p:spPr>
        <p:txBody>
          <a:bodyPr/>
          <a:lstStyle/>
          <a:p>
            <a:pPr algn="l" eaLnBrk="1" hangingPunct="1"/>
            <a:r>
              <a:rPr lang="en-US" altLang="zh-CN" sz="3600" smtClean="0">
                <a:ea typeface="宋体" pitchFamily="2" charset="-122"/>
              </a:rPr>
              <a:t>Continued</a:t>
            </a:r>
          </a:p>
        </p:txBody>
      </p:sp>
      <p:sp>
        <p:nvSpPr>
          <p:cNvPr id="25603" name="Rectangle 3"/>
          <p:cNvSpPr>
            <a:spLocks noGrp="1" noChangeArrowheads="1"/>
          </p:cNvSpPr>
          <p:nvPr>
            <p:ph idx="1"/>
          </p:nvPr>
        </p:nvSpPr>
        <p:spPr/>
        <p:txBody>
          <a:bodyPr/>
          <a:lstStyle/>
          <a:p>
            <a:pPr eaLnBrk="1" hangingPunct="1"/>
            <a:r>
              <a:rPr lang="zh-CN" altLang="en-US" smtClean="0">
                <a:ea typeface="宋体" pitchFamily="2" charset="-122"/>
              </a:rPr>
              <a:t>  </a:t>
            </a:r>
            <a:r>
              <a:rPr lang="en-US" altLang="zh-CN" smtClean="0">
                <a:ea typeface="宋体" pitchFamily="2" charset="-122"/>
              </a:rPr>
              <a:t>P(at least 1 bad one)</a:t>
            </a:r>
          </a:p>
          <a:p>
            <a:pPr eaLnBrk="1" hangingPunct="1">
              <a:buFontTx/>
              <a:buNone/>
            </a:pPr>
            <a:r>
              <a:rPr lang="en-US" altLang="zh-CN" smtClean="0">
                <a:ea typeface="宋体" pitchFamily="2" charset="-122"/>
              </a:rPr>
              <a:t> =1-P(all good)</a:t>
            </a:r>
          </a:p>
          <a:p>
            <a:pPr eaLnBrk="1" hangingPunct="1"/>
            <a:endParaRPr lang="zh-CN" altLang="en-US" smtClean="0">
              <a:ea typeface="宋体" pitchFamily="2" charset="-122"/>
            </a:endParaRPr>
          </a:p>
        </p:txBody>
      </p:sp>
      <p:graphicFrame>
        <p:nvGraphicFramePr>
          <p:cNvPr id="25604" name="Object 4"/>
          <p:cNvGraphicFramePr>
            <a:graphicFrameLocks noChangeAspect="1"/>
          </p:cNvGraphicFramePr>
          <p:nvPr/>
        </p:nvGraphicFramePr>
        <p:xfrm>
          <a:off x="1143000" y="2667000"/>
          <a:ext cx="7620000" cy="3232150"/>
        </p:xfrm>
        <a:graphic>
          <a:graphicData uri="http://schemas.openxmlformats.org/presentationml/2006/ole">
            <p:oleObj spid="_x0000_s14338" name="Equation" r:id="rId3" imgW="2590560" imgH="1536480" progId="">
              <p:embed/>
            </p:oleObj>
          </a:graphicData>
        </a:graphic>
      </p:graphicFrame>
      <p:pic>
        <p:nvPicPr>
          <p:cNvPr id="5" name="Picture 4"/>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6"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5"/>
              </a:rPr>
              <a:t>www.isquareit.edu.in</a:t>
            </a:r>
            <a:r>
              <a:rPr lang="en-US" dirty="0" smtClean="0">
                <a:solidFill>
                  <a:srgbClr val="FF0000"/>
                </a:solidFill>
              </a:rPr>
              <a:t> ; Email - </a:t>
            </a:r>
            <a:r>
              <a:rPr lang="en-US" dirty="0" smtClean="0">
                <a:solidFill>
                  <a:srgbClr val="FF0000"/>
                </a:solidFill>
                <a:hlinkClick r:id="rId6"/>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 fill="hold"/>
                                        <p:tgtEl>
                                          <p:spTgt spid="256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6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603">
                                            <p:txEl>
                                              <p:pRg st="1" end="1"/>
                                            </p:txEl>
                                          </p:spTgt>
                                        </p:tgtEl>
                                        <p:attrNameLst>
                                          <p:attrName>style.visibility</p:attrName>
                                        </p:attrNameLst>
                                      </p:cBhvr>
                                      <p:to>
                                        <p:strVal val="visible"/>
                                      </p:to>
                                    </p:set>
                                    <p:anim calcmode="lin" valueType="num">
                                      <p:cBhvr additive="base">
                                        <p:cTn id="13" dur="500" fill="hold"/>
                                        <p:tgtEl>
                                          <p:spTgt spid="2560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6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5604"/>
                                        </p:tgtEl>
                                        <p:attrNameLst>
                                          <p:attrName>style.visibility</p:attrName>
                                        </p:attrNameLst>
                                      </p:cBhvr>
                                      <p:to>
                                        <p:strVal val="visible"/>
                                      </p:to>
                                    </p:set>
                                    <p:anim calcmode="lin" valueType="num">
                                      <p:cBhvr additive="base">
                                        <p:cTn id="19" dur="500" fill="hold"/>
                                        <p:tgtEl>
                                          <p:spTgt spid="25604"/>
                                        </p:tgtEl>
                                        <p:attrNameLst>
                                          <p:attrName>ppt_x</p:attrName>
                                        </p:attrNameLst>
                                      </p:cBhvr>
                                      <p:tavLst>
                                        <p:tav tm="0">
                                          <p:val>
                                            <p:strVal val="0-#ppt_w/2"/>
                                          </p:val>
                                        </p:tav>
                                        <p:tav tm="100000">
                                          <p:val>
                                            <p:strVal val="#ppt_x"/>
                                          </p:val>
                                        </p:tav>
                                      </p:tavLst>
                                    </p:anim>
                                    <p:anim calcmode="lin" valueType="num">
                                      <p:cBhvr additive="base">
                                        <p:cTn id="20" dur="500" fill="hold"/>
                                        <p:tgtEl>
                                          <p:spTgt spid="2560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zh-CN" dirty="0">
                <a:ea typeface="宋体" pitchFamily="2" charset="-122"/>
              </a:rPr>
              <a:t>4</a:t>
            </a:r>
            <a:r>
              <a:rPr lang="en-US" altLang="zh-CN" dirty="0" smtClean="0">
                <a:ea typeface="宋体" pitchFamily="2" charset="-122"/>
              </a:rPr>
              <a:t>.1 Random variable</a:t>
            </a:r>
          </a:p>
        </p:txBody>
      </p:sp>
      <p:sp>
        <p:nvSpPr>
          <p:cNvPr id="1027" name="Rectangle 3"/>
          <p:cNvSpPr>
            <a:spLocks noGrp="1" noChangeArrowheads="1"/>
          </p:cNvSpPr>
          <p:nvPr>
            <p:ph idx="1"/>
          </p:nvPr>
        </p:nvSpPr>
        <p:spPr/>
        <p:txBody>
          <a:bodyPr>
            <a:normAutofit/>
          </a:bodyPr>
          <a:lstStyle/>
          <a:p>
            <a:pPr eaLnBrk="1" hangingPunct="1"/>
            <a:r>
              <a:rPr lang="en-US" altLang="zh-CN" dirty="0" smtClean="0">
                <a:ea typeface="宋体" pitchFamily="2" charset="-122"/>
              </a:rPr>
              <a:t>A random variable is a real valued function defined on the sample space that assigns each variable the total number of outcomes.</a:t>
            </a:r>
          </a:p>
          <a:p>
            <a:pPr eaLnBrk="1" hangingPunct="1">
              <a:buNone/>
            </a:pPr>
            <a:r>
              <a:rPr lang="en-US" altLang="zh-CN" dirty="0" smtClean="0">
                <a:ea typeface="宋体" pitchFamily="2" charset="-122"/>
              </a:rPr>
              <a:t>Example-</a:t>
            </a:r>
          </a:p>
          <a:p>
            <a:pPr eaLnBrk="1" hangingPunct="1"/>
            <a:r>
              <a:rPr lang="en-US" altLang="zh-CN" dirty="0" smtClean="0">
                <a:ea typeface="宋体" pitchFamily="2" charset="-122"/>
              </a:rPr>
              <a:t>Tossing a coin 10 times</a:t>
            </a:r>
          </a:p>
          <a:p>
            <a:pPr eaLnBrk="1" hangingPunct="1">
              <a:buFontTx/>
              <a:buNone/>
            </a:pPr>
            <a:r>
              <a:rPr lang="en-US" altLang="zh-CN" dirty="0" smtClean="0">
                <a:ea typeface="宋体" pitchFamily="2" charset="-122"/>
              </a:rPr>
              <a:t>   X= Number of heads</a:t>
            </a:r>
          </a:p>
          <a:p>
            <a:pPr eaLnBrk="1" hangingPunct="1"/>
            <a:r>
              <a:rPr lang="en-US" altLang="zh-CN" dirty="0" smtClean="0">
                <a:ea typeface="宋体" pitchFamily="2" charset="-122"/>
              </a:rPr>
              <a:t>Toss a coin until a head</a:t>
            </a:r>
          </a:p>
          <a:p>
            <a:pPr eaLnBrk="1" hangingPunct="1">
              <a:buFontTx/>
              <a:buNone/>
            </a:pPr>
            <a:r>
              <a:rPr lang="en-US" altLang="zh-CN" dirty="0" smtClean="0">
                <a:ea typeface="宋体" pitchFamily="2" charset="-122"/>
              </a:rPr>
              <a:t>   X=Number of tosses needed </a:t>
            </a: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5"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27">
                                            <p:txEl>
                                              <p:pRg st="2" end="2"/>
                                            </p:txEl>
                                          </p:spTgt>
                                        </p:tgtEl>
                                        <p:attrNameLst>
                                          <p:attrName>style.visibility</p:attrName>
                                        </p:attrNameLst>
                                      </p:cBhvr>
                                      <p:to>
                                        <p:strVal val="visible"/>
                                      </p:to>
                                    </p:set>
                                    <p:animEffect transition="in" filter="blinds(horizontal)">
                                      <p:cBhvr>
                                        <p:cTn id="7" dur="500"/>
                                        <p:tgtEl>
                                          <p:spTgt spid="1027">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027">
                                            <p:txEl>
                                              <p:pRg st="3" end="3"/>
                                            </p:txEl>
                                          </p:spTgt>
                                        </p:tgtEl>
                                        <p:attrNameLst>
                                          <p:attrName>style.visibility</p:attrName>
                                        </p:attrNameLst>
                                      </p:cBhvr>
                                      <p:to>
                                        <p:strVal val="visible"/>
                                      </p:to>
                                    </p:set>
                                    <p:animEffect transition="in" filter="blinds(horizontal)">
                                      <p:cBhvr>
                                        <p:cTn id="10" dur="500"/>
                                        <p:tgtEl>
                                          <p:spTgt spid="1027">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027">
                                            <p:txEl>
                                              <p:pRg st="4" end="4"/>
                                            </p:txEl>
                                          </p:spTgt>
                                        </p:tgtEl>
                                        <p:attrNameLst>
                                          <p:attrName>style.visibility</p:attrName>
                                        </p:attrNameLst>
                                      </p:cBhvr>
                                      <p:to>
                                        <p:strVal val="visible"/>
                                      </p:to>
                                    </p:set>
                                    <p:animEffect transition="in" filter="blinds(horizontal)">
                                      <p:cBhvr>
                                        <p:cTn id="15" dur="500"/>
                                        <p:tgtEl>
                                          <p:spTgt spid="1027">
                                            <p:txEl>
                                              <p:pRg st="4" end="4"/>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1027">
                                            <p:txEl>
                                              <p:pRg st="5" end="5"/>
                                            </p:txEl>
                                          </p:spTgt>
                                        </p:tgtEl>
                                        <p:attrNameLst>
                                          <p:attrName>style.visibility</p:attrName>
                                        </p:attrNameLst>
                                      </p:cBhvr>
                                      <p:to>
                                        <p:strVal val="visible"/>
                                      </p:to>
                                    </p:set>
                                    <p:animEffect transition="in" filter="blinds(horizontal)">
                                      <p:cBhvr>
                                        <p:cTn id="18" dur="500"/>
                                        <p:tgtEl>
                                          <p:spTgt spid="10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ltLang="zh-CN" dirty="0" smtClean="0">
                <a:ea typeface="宋体" pitchFamily="2" charset="-122"/>
              </a:rPr>
              <a:t>4.5 Poisson distribution</a:t>
            </a:r>
          </a:p>
        </p:txBody>
      </p:sp>
      <p:sp>
        <p:nvSpPr>
          <p:cNvPr id="41987" name="Rectangle 3"/>
          <p:cNvSpPr>
            <a:spLocks noGrp="1" noChangeArrowheads="1"/>
          </p:cNvSpPr>
          <p:nvPr>
            <p:ph idx="1"/>
          </p:nvPr>
        </p:nvSpPr>
        <p:spPr/>
        <p:txBody>
          <a:bodyPr/>
          <a:lstStyle/>
          <a:p>
            <a:pPr eaLnBrk="1" hangingPunct="1"/>
            <a:r>
              <a:rPr lang="en-US" altLang="zh-CN" smtClean="0">
                <a:ea typeface="宋体" pitchFamily="2" charset="-122"/>
              </a:rPr>
              <a:t>Events happen independently in time or space with, on average, </a:t>
            </a:r>
            <a:r>
              <a:rPr lang="el-GR" altLang="zh-CN" smtClean="0"/>
              <a:t>λ</a:t>
            </a:r>
            <a:r>
              <a:rPr lang="en-US" altLang="zh-CN" smtClean="0">
                <a:ea typeface="宋体" pitchFamily="2" charset="-122"/>
              </a:rPr>
              <a:t> events per unit time or space.</a:t>
            </a:r>
          </a:p>
          <a:p>
            <a:pPr eaLnBrk="1" hangingPunct="1"/>
            <a:r>
              <a:rPr lang="en-US" altLang="zh-CN" smtClean="0">
                <a:ea typeface="宋体" pitchFamily="2" charset="-122"/>
              </a:rPr>
              <a:t>Radioactive decay</a:t>
            </a:r>
          </a:p>
          <a:p>
            <a:pPr eaLnBrk="1" hangingPunct="1">
              <a:buFontTx/>
              <a:buNone/>
            </a:pPr>
            <a:r>
              <a:rPr lang="en-US" altLang="zh-CN" smtClean="0">
                <a:ea typeface="宋体" pitchFamily="2" charset="-122"/>
              </a:rPr>
              <a:t>	 </a:t>
            </a:r>
            <a:r>
              <a:rPr lang="el-GR" altLang="zh-CN" smtClean="0"/>
              <a:t>λ</a:t>
            </a:r>
            <a:r>
              <a:rPr lang="en-US" altLang="zh-CN" smtClean="0">
                <a:ea typeface="宋体" pitchFamily="2" charset="-122"/>
              </a:rPr>
              <a:t>=2 particles per minute</a:t>
            </a:r>
          </a:p>
          <a:p>
            <a:pPr eaLnBrk="1" hangingPunct="1"/>
            <a:r>
              <a:rPr lang="en-US" altLang="zh-CN" smtClean="0">
                <a:ea typeface="宋体" pitchFamily="2" charset="-122"/>
              </a:rPr>
              <a:t>Lightening strikes</a:t>
            </a:r>
          </a:p>
          <a:p>
            <a:pPr eaLnBrk="1" hangingPunct="1">
              <a:buFontTx/>
              <a:buNone/>
            </a:pPr>
            <a:r>
              <a:rPr lang="en-US" altLang="zh-CN" smtClean="0">
                <a:ea typeface="宋体" pitchFamily="2" charset="-122"/>
              </a:rPr>
              <a:t>	 </a:t>
            </a:r>
            <a:r>
              <a:rPr lang="el-GR" altLang="zh-CN" smtClean="0"/>
              <a:t>λ</a:t>
            </a:r>
            <a:r>
              <a:rPr lang="en-US" altLang="zh-CN" smtClean="0">
                <a:ea typeface="宋体" pitchFamily="2" charset="-122"/>
              </a:rPr>
              <a:t>=0.01 strikes per acre</a:t>
            </a:r>
            <a:endParaRPr lang="el-GR" altLang="zh-CN" smtClean="0"/>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5"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p:txBody>
          <a:bodyPr/>
          <a:lstStyle/>
          <a:p>
            <a:pPr eaLnBrk="1" hangingPunct="1"/>
            <a:r>
              <a:rPr lang="en-US" altLang="zh-CN" smtClean="0">
                <a:ea typeface="宋体" pitchFamily="2" charset="-122"/>
              </a:rPr>
              <a:t>Poisson probabilities</a:t>
            </a:r>
          </a:p>
        </p:txBody>
      </p:sp>
      <p:sp>
        <p:nvSpPr>
          <p:cNvPr id="15364" name="Rectangle 3"/>
          <p:cNvSpPr>
            <a:spLocks noGrp="1" noChangeArrowheads="1"/>
          </p:cNvSpPr>
          <p:nvPr>
            <p:ph idx="1"/>
          </p:nvPr>
        </p:nvSpPr>
        <p:spPr/>
        <p:txBody>
          <a:bodyPr/>
          <a:lstStyle/>
          <a:p>
            <a:pPr eaLnBrk="1" hangingPunct="1"/>
            <a:r>
              <a:rPr lang="en-US" altLang="zh-CN" smtClean="0">
                <a:ea typeface="宋体" pitchFamily="2" charset="-122"/>
              </a:rPr>
              <a:t>Under perfectly random occurrences it can be shown that mathematically</a:t>
            </a:r>
          </a:p>
        </p:txBody>
      </p:sp>
      <p:graphicFrame>
        <p:nvGraphicFramePr>
          <p:cNvPr id="15362" name="Object 4"/>
          <p:cNvGraphicFramePr>
            <a:graphicFrameLocks noChangeAspect="1"/>
          </p:cNvGraphicFramePr>
          <p:nvPr/>
        </p:nvGraphicFramePr>
        <p:xfrm>
          <a:off x="2362200" y="3200400"/>
          <a:ext cx="4343400" cy="1069975"/>
        </p:xfrm>
        <a:graphic>
          <a:graphicData uri="http://schemas.openxmlformats.org/presentationml/2006/ole">
            <p:oleObj spid="_x0000_s15362" name="Equation" r:id="rId3" imgW="1701720" imgH="419040" progId="">
              <p:embed/>
            </p:oleObj>
          </a:graphicData>
        </a:graphic>
      </p:graphicFrame>
      <p:pic>
        <p:nvPicPr>
          <p:cNvPr id="5" name="Picture 4"/>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6"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5"/>
              </a:rPr>
              <a:t>www.isquareit.edu.in</a:t>
            </a:r>
            <a:r>
              <a:rPr lang="en-US" dirty="0" smtClean="0">
                <a:solidFill>
                  <a:srgbClr val="FF0000"/>
                </a:solidFill>
              </a:rPr>
              <a:t> ; Email - </a:t>
            </a:r>
            <a:r>
              <a:rPr lang="en-US" dirty="0" smtClean="0">
                <a:solidFill>
                  <a:srgbClr val="FF0000"/>
                </a:solidFill>
                <a:hlinkClick r:id="rId6"/>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5"/>
          <p:cNvSpPr>
            <a:spLocks noGrp="1" noChangeArrowheads="1"/>
          </p:cNvSpPr>
          <p:nvPr>
            <p:ph type="title"/>
          </p:nvPr>
        </p:nvSpPr>
        <p:spPr/>
        <p:txBody>
          <a:bodyPr/>
          <a:lstStyle/>
          <a:p>
            <a:pPr eaLnBrk="1" hangingPunct="1"/>
            <a:endParaRPr lang="zh-CN" altLang="en-US" smtClean="0">
              <a:ea typeface="宋体" pitchFamily="2" charset="-122"/>
            </a:endParaRPr>
          </a:p>
        </p:txBody>
      </p:sp>
      <p:sp>
        <p:nvSpPr>
          <p:cNvPr id="16388" name="Rectangle 3"/>
          <p:cNvSpPr>
            <a:spLocks noGrp="1" noChangeArrowheads="1"/>
          </p:cNvSpPr>
          <p:nvPr>
            <p:ph type="body" sz="half" idx="1"/>
          </p:nvPr>
        </p:nvSpPr>
        <p:spPr>
          <a:xfrm>
            <a:off x="685800" y="1981200"/>
            <a:ext cx="7086600" cy="4114800"/>
          </a:xfrm>
        </p:spPr>
        <p:txBody>
          <a:bodyPr/>
          <a:lstStyle/>
          <a:p>
            <a:pPr eaLnBrk="1" hangingPunct="1"/>
            <a:r>
              <a:rPr lang="en-US" altLang="zh-CN" sz="2800" dirty="0" smtClean="0">
                <a:ea typeface="宋体" pitchFamily="2" charset="-122"/>
              </a:rPr>
              <a:t>Radioactive decay		</a:t>
            </a:r>
          </a:p>
          <a:p>
            <a:pPr eaLnBrk="1" hangingPunct="1">
              <a:buFontTx/>
              <a:buNone/>
            </a:pPr>
            <a:r>
              <a:rPr lang="en-US" altLang="zh-CN" sz="2800" dirty="0" smtClean="0">
                <a:ea typeface="宋体" pitchFamily="2" charset="-122"/>
              </a:rPr>
              <a:t>	x=Number of particles/min</a:t>
            </a:r>
          </a:p>
          <a:p>
            <a:pPr eaLnBrk="1" hangingPunct="1">
              <a:buFontTx/>
              <a:buNone/>
            </a:pPr>
            <a:r>
              <a:rPr lang="en-US" altLang="zh-CN" sz="2800" dirty="0" smtClean="0">
                <a:ea typeface="宋体" pitchFamily="2" charset="-122"/>
              </a:rPr>
              <a:t>	 </a:t>
            </a:r>
            <a:r>
              <a:rPr lang="el-GR" altLang="zh-CN" sz="2800" dirty="0" smtClean="0"/>
              <a:t>λ</a:t>
            </a:r>
            <a:r>
              <a:rPr lang="en-US" altLang="zh-CN" sz="2800" dirty="0" smtClean="0">
                <a:ea typeface="宋体" pitchFamily="2" charset="-122"/>
              </a:rPr>
              <a:t>=2 particles per minutes</a:t>
            </a:r>
          </a:p>
          <a:p>
            <a:pPr eaLnBrk="1" hangingPunct="1">
              <a:buFontTx/>
              <a:buNone/>
            </a:pPr>
            <a:endParaRPr lang="en-US" altLang="zh-CN" sz="2800" dirty="0" smtClean="0">
              <a:ea typeface="宋体" pitchFamily="2" charset="-122"/>
            </a:endParaRPr>
          </a:p>
          <a:p>
            <a:pPr eaLnBrk="1" hangingPunct="1">
              <a:buFontTx/>
              <a:buNone/>
            </a:pPr>
            <a:r>
              <a:rPr lang="en-US" altLang="zh-CN" sz="2800" dirty="0" smtClean="0">
                <a:ea typeface="宋体" pitchFamily="2" charset="-122"/>
              </a:rPr>
              <a:t>	</a:t>
            </a:r>
          </a:p>
        </p:txBody>
      </p:sp>
      <p:graphicFrame>
        <p:nvGraphicFramePr>
          <p:cNvPr id="16386" name="Object 4"/>
          <p:cNvGraphicFramePr>
            <a:graphicFrameLocks noChangeAspect="1"/>
          </p:cNvGraphicFramePr>
          <p:nvPr>
            <p:ph sz="half" idx="2"/>
          </p:nvPr>
        </p:nvGraphicFramePr>
        <p:xfrm>
          <a:off x="2133600" y="3886200"/>
          <a:ext cx="4572000" cy="1012825"/>
        </p:xfrm>
        <a:graphic>
          <a:graphicData uri="http://schemas.openxmlformats.org/presentationml/2006/ole">
            <p:oleObj spid="_x0000_s16386" name="Equation" r:id="rId3" imgW="1892160" imgH="419040" progId="">
              <p:embed/>
            </p:oleObj>
          </a:graphicData>
        </a:graphic>
      </p:graphicFrame>
      <p:pic>
        <p:nvPicPr>
          <p:cNvPr id="5" name="Picture 4"/>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6"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5"/>
              </a:rPr>
              <a:t>www.isquareit.edu.in</a:t>
            </a:r>
            <a:r>
              <a:rPr lang="en-US" dirty="0" smtClean="0">
                <a:solidFill>
                  <a:srgbClr val="FF0000"/>
                </a:solidFill>
              </a:rPr>
              <a:t> ; Email - </a:t>
            </a:r>
            <a:r>
              <a:rPr lang="en-US" dirty="0" smtClean="0">
                <a:solidFill>
                  <a:srgbClr val="FF0000"/>
                </a:solidFill>
                <a:hlinkClick r:id="rId6"/>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5"/>
          <p:cNvSpPr>
            <a:spLocks noGrp="1" noChangeArrowheads="1"/>
          </p:cNvSpPr>
          <p:nvPr>
            <p:ph type="title"/>
          </p:nvPr>
        </p:nvSpPr>
        <p:spPr/>
        <p:txBody>
          <a:bodyPr/>
          <a:lstStyle/>
          <a:p>
            <a:pPr eaLnBrk="1" hangingPunct="1"/>
            <a:endParaRPr lang="zh-CN" altLang="en-US" smtClean="0">
              <a:ea typeface="宋体" pitchFamily="2" charset="-122"/>
            </a:endParaRPr>
          </a:p>
        </p:txBody>
      </p:sp>
      <p:sp>
        <p:nvSpPr>
          <p:cNvPr id="17412" name="Rectangle 3"/>
          <p:cNvSpPr>
            <a:spLocks noGrp="1" noChangeArrowheads="1"/>
          </p:cNvSpPr>
          <p:nvPr>
            <p:ph type="body" sz="half" idx="1"/>
          </p:nvPr>
        </p:nvSpPr>
        <p:spPr>
          <a:xfrm>
            <a:off x="381000" y="1981200"/>
            <a:ext cx="8610600" cy="4114800"/>
          </a:xfrm>
        </p:spPr>
        <p:txBody>
          <a:bodyPr/>
          <a:lstStyle/>
          <a:p>
            <a:pPr eaLnBrk="1" hangingPunct="1"/>
            <a:r>
              <a:rPr lang="en-US" altLang="zh-CN" sz="2800" dirty="0" smtClean="0">
                <a:ea typeface="宋体" pitchFamily="2" charset="-122"/>
              </a:rPr>
              <a:t>Radioactive decay </a:t>
            </a:r>
          </a:p>
          <a:p>
            <a:pPr eaLnBrk="1" hangingPunct="1"/>
            <a:r>
              <a:rPr lang="en-US" altLang="zh-CN" sz="2800" dirty="0" smtClean="0">
                <a:ea typeface="宋体" pitchFamily="2" charset="-122"/>
              </a:rPr>
              <a:t>X=Number of particles/hour</a:t>
            </a:r>
          </a:p>
          <a:p>
            <a:pPr eaLnBrk="1" hangingPunct="1"/>
            <a:r>
              <a:rPr lang="el-GR" altLang="zh-CN" sz="2800" dirty="0" smtClean="0"/>
              <a:t>λ</a:t>
            </a:r>
            <a:r>
              <a:rPr lang="en-US" altLang="zh-CN" sz="2800" dirty="0" smtClean="0">
                <a:ea typeface="宋体" pitchFamily="2" charset="-122"/>
              </a:rPr>
              <a:t> =2 particles/min * 60min/hour=120 particles/hr</a:t>
            </a:r>
          </a:p>
          <a:p>
            <a:pPr eaLnBrk="1" hangingPunct="1">
              <a:buFontTx/>
              <a:buNone/>
            </a:pPr>
            <a:endParaRPr lang="en-US" altLang="zh-CN" sz="2800" dirty="0" smtClean="0">
              <a:ea typeface="宋体" pitchFamily="2" charset="-122"/>
            </a:endParaRPr>
          </a:p>
          <a:p>
            <a:pPr eaLnBrk="1" hangingPunct="1">
              <a:buFontTx/>
              <a:buNone/>
            </a:pPr>
            <a:r>
              <a:rPr lang="en-US" altLang="zh-CN" sz="2800" dirty="0" smtClean="0">
                <a:ea typeface="宋体" pitchFamily="2" charset="-122"/>
              </a:rPr>
              <a:t>	</a:t>
            </a:r>
          </a:p>
          <a:p>
            <a:pPr eaLnBrk="1" hangingPunct="1"/>
            <a:endParaRPr lang="en-US" altLang="zh-CN" sz="2800" dirty="0" smtClean="0">
              <a:ea typeface="宋体" pitchFamily="2" charset="-122"/>
            </a:endParaRPr>
          </a:p>
        </p:txBody>
      </p:sp>
      <p:graphicFrame>
        <p:nvGraphicFramePr>
          <p:cNvPr id="17410" name="Object 4"/>
          <p:cNvGraphicFramePr>
            <a:graphicFrameLocks noChangeAspect="1"/>
          </p:cNvGraphicFramePr>
          <p:nvPr>
            <p:ph sz="half" idx="2"/>
          </p:nvPr>
        </p:nvGraphicFramePr>
        <p:xfrm>
          <a:off x="1371600" y="3962400"/>
          <a:ext cx="6400800" cy="1147763"/>
        </p:xfrm>
        <a:graphic>
          <a:graphicData uri="http://schemas.openxmlformats.org/presentationml/2006/ole">
            <p:oleObj spid="_x0000_s17410" name="Equation" r:id="rId3" imgW="2336760" imgH="419040" progId="">
              <p:embed/>
            </p:oleObj>
          </a:graphicData>
        </a:graphic>
      </p:graphicFrame>
      <p:pic>
        <p:nvPicPr>
          <p:cNvPr id="5" name="Picture 4"/>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6"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5"/>
              </a:rPr>
              <a:t>www.isquareit.edu.in</a:t>
            </a:r>
            <a:r>
              <a:rPr lang="en-US" dirty="0" smtClean="0">
                <a:solidFill>
                  <a:srgbClr val="FF0000"/>
                </a:solidFill>
              </a:rPr>
              <a:t> ; Email - </a:t>
            </a:r>
            <a:r>
              <a:rPr lang="en-US" dirty="0" smtClean="0">
                <a:solidFill>
                  <a:srgbClr val="FF0000"/>
                </a:solidFill>
                <a:hlinkClick r:id="rId6"/>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altLang="zh-CN" smtClean="0">
                <a:ea typeface="宋体" pitchFamily="2" charset="-122"/>
              </a:rPr>
              <a:t>exercise</a:t>
            </a:r>
          </a:p>
        </p:txBody>
      </p:sp>
      <p:sp>
        <p:nvSpPr>
          <p:cNvPr id="43011" name="Rectangle 3"/>
          <p:cNvSpPr>
            <a:spLocks noGrp="1" noChangeArrowheads="1"/>
          </p:cNvSpPr>
          <p:nvPr>
            <p:ph idx="1"/>
          </p:nvPr>
        </p:nvSpPr>
        <p:spPr/>
        <p:txBody>
          <a:bodyPr/>
          <a:lstStyle/>
          <a:p>
            <a:pPr eaLnBrk="1" hangingPunct="1"/>
            <a:r>
              <a:rPr lang="en-US" altLang="zh-CN" smtClean="0">
                <a:ea typeface="宋体" pitchFamily="2" charset="-122"/>
              </a:rPr>
              <a:t>A mailroom clerk is supposed to send 6 of 15 packages to Europe by airmail, but he gets them all mixed up and randomly puts airmail postage on 6 of the packages. What is the probability that only three of the packages that are supposed to go by air get airmail postage?</a:t>
            </a: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5"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zh-CN" smtClean="0">
                <a:ea typeface="宋体" pitchFamily="2" charset="-122"/>
              </a:rPr>
              <a:t>exercise</a:t>
            </a:r>
          </a:p>
        </p:txBody>
      </p:sp>
      <p:sp>
        <p:nvSpPr>
          <p:cNvPr id="44035" name="Rectangle 3"/>
          <p:cNvSpPr>
            <a:spLocks noGrp="1" noChangeArrowheads="1"/>
          </p:cNvSpPr>
          <p:nvPr>
            <p:ph idx="1"/>
          </p:nvPr>
        </p:nvSpPr>
        <p:spPr/>
        <p:txBody>
          <a:bodyPr/>
          <a:lstStyle/>
          <a:p>
            <a:pPr eaLnBrk="1" hangingPunct="1"/>
            <a:r>
              <a:rPr lang="en-US" altLang="zh-CN" smtClean="0">
                <a:ea typeface="宋体" pitchFamily="2" charset="-122"/>
              </a:rPr>
              <a:t>Among an ambulance service’s 16 ambulances, five emit excessive amounts of pollutants. If eight of the ambulances are randomly picked for inspection, what is the probability that this sample will include at least three of the ambulances that emit excessive amounts of pollutants?</a:t>
            </a: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5"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zh-CN" smtClean="0">
                <a:ea typeface="宋体" pitchFamily="2" charset="-122"/>
              </a:rPr>
              <a:t>Exercise</a:t>
            </a:r>
          </a:p>
        </p:txBody>
      </p:sp>
      <p:sp>
        <p:nvSpPr>
          <p:cNvPr id="45059" name="Rectangle 3"/>
          <p:cNvSpPr>
            <a:spLocks noGrp="1" noChangeArrowheads="1"/>
          </p:cNvSpPr>
          <p:nvPr>
            <p:ph idx="1"/>
          </p:nvPr>
        </p:nvSpPr>
        <p:spPr/>
        <p:txBody>
          <a:bodyPr/>
          <a:lstStyle/>
          <a:p>
            <a:pPr eaLnBrk="1" hangingPunct="1"/>
            <a:r>
              <a:rPr lang="en-US" altLang="zh-CN" sz="2800" smtClean="0">
                <a:ea typeface="宋体" pitchFamily="2" charset="-122"/>
              </a:rPr>
              <a:t>The number of monthly breakdowns of the kind of computer used by an office is a random variable having the Poisson distribution with </a:t>
            </a:r>
            <a:r>
              <a:rPr lang="el-GR" altLang="zh-CN" sz="2800" smtClean="0"/>
              <a:t>λ</a:t>
            </a:r>
            <a:r>
              <a:rPr lang="en-US" altLang="zh-CN" sz="2800" smtClean="0">
                <a:ea typeface="宋体" pitchFamily="2" charset="-122"/>
              </a:rPr>
              <a:t>=1.6. Find the probabilities that this kind of computer will function for a month</a:t>
            </a:r>
          </a:p>
          <a:p>
            <a:pPr lvl="1" eaLnBrk="1" hangingPunct="1"/>
            <a:r>
              <a:rPr lang="en-US" altLang="zh-CN" sz="2400" smtClean="0">
                <a:ea typeface="宋体" pitchFamily="2" charset="-122"/>
              </a:rPr>
              <a:t>Without a breakdown;</a:t>
            </a:r>
          </a:p>
          <a:p>
            <a:pPr lvl="1" eaLnBrk="1" hangingPunct="1"/>
            <a:r>
              <a:rPr lang="en-US" altLang="zh-CN" sz="2400" smtClean="0">
                <a:ea typeface="宋体" pitchFamily="2" charset="-122"/>
              </a:rPr>
              <a:t>With one breakdown;</a:t>
            </a:r>
          </a:p>
          <a:p>
            <a:pPr lvl="1" eaLnBrk="1" hangingPunct="1"/>
            <a:r>
              <a:rPr lang="en-US" altLang="zh-CN" sz="2400" smtClean="0">
                <a:ea typeface="宋体" pitchFamily="2" charset="-122"/>
              </a:rPr>
              <a:t>With two breakdowns.</a:t>
            </a:r>
            <a:endParaRPr lang="el-GR" altLang="zh-CN" sz="2400" smtClean="0"/>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5"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304800" y="768350"/>
            <a:ext cx="8839200" cy="755650"/>
          </a:xfrm>
        </p:spPr>
        <p:txBody>
          <a:bodyPr/>
          <a:lstStyle/>
          <a:p>
            <a:pPr eaLnBrk="1" hangingPunct="1"/>
            <a:r>
              <a:rPr lang="en-US" altLang="zh-CN" sz="3600" dirty="0" smtClean="0">
                <a:ea typeface="宋体" pitchFamily="2" charset="-122"/>
              </a:rPr>
              <a:t>4.7 The mean of a probability distribution</a:t>
            </a:r>
          </a:p>
        </p:txBody>
      </p:sp>
      <p:sp>
        <p:nvSpPr>
          <p:cNvPr id="47107" name="Rectangle 3"/>
          <p:cNvSpPr>
            <a:spLocks noGrp="1" noChangeArrowheads="1"/>
          </p:cNvSpPr>
          <p:nvPr>
            <p:ph idx="1"/>
          </p:nvPr>
        </p:nvSpPr>
        <p:spPr/>
        <p:txBody>
          <a:bodyPr/>
          <a:lstStyle/>
          <a:p>
            <a:pPr eaLnBrk="1" hangingPunct="1">
              <a:lnSpc>
                <a:spcPct val="80000"/>
              </a:lnSpc>
            </a:pPr>
            <a:r>
              <a:rPr lang="en-US" altLang="zh-CN" sz="2800" dirty="0" smtClean="0">
                <a:ea typeface="宋体" pitchFamily="2" charset="-122"/>
              </a:rPr>
              <a:t>X=Number of 6’s in 3 tosses of a die</a:t>
            </a:r>
          </a:p>
          <a:p>
            <a:pPr eaLnBrk="1" hangingPunct="1">
              <a:lnSpc>
                <a:spcPct val="80000"/>
              </a:lnSpc>
              <a:buFontTx/>
              <a:buNone/>
            </a:pPr>
            <a:r>
              <a:rPr lang="en-US" altLang="zh-CN" sz="2800" dirty="0" smtClean="0">
                <a:ea typeface="宋体" pitchFamily="2" charset="-122"/>
              </a:rPr>
              <a:t> 	</a:t>
            </a:r>
            <a:r>
              <a:rPr lang="en-US" altLang="zh-CN" sz="2800" u="sng" dirty="0" smtClean="0">
                <a:ea typeface="宋体" pitchFamily="2" charset="-122"/>
              </a:rPr>
              <a:t>x</a:t>
            </a:r>
            <a:r>
              <a:rPr lang="en-US" altLang="zh-CN" sz="2800" dirty="0" smtClean="0">
                <a:ea typeface="宋体" pitchFamily="2" charset="-122"/>
              </a:rPr>
              <a:t>    f</a:t>
            </a:r>
            <a:r>
              <a:rPr lang="en-US" altLang="zh-CN" sz="2800" u="sng" dirty="0" smtClean="0">
                <a:ea typeface="宋体" pitchFamily="2" charset="-122"/>
              </a:rPr>
              <a:t>(x)</a:t>
            </a:r>
          </a:p>
          <a:p>
            <a:pPr eaLnBrk="1" hangingPunct="1">
              <a:lnSpc>
                <a:spcPct val="80000"/>
              </a:lnSpc>
              <a:buFontTx/>
              <a:buNone/>
            </a:pPr>
            <a:r>
              <a:rPr lang="en-US" altLang="zh-CN" sz="2800" dirty="0" smtClean="0">
                <a:ea typeface="宋体" pitchFamily="2" charset="-122"/>
              </a:rPr>
              <a:t>   0      (5/6)</a:t>
            </a:r>
            <a:r>
              <a:rPr lang="en-US" altLang="zh-CN" sz="2800" baseline="30000" dirty="0" smtClean="0">
                <a:ea typeface="宋体" pitchFamily="2" charset="-122"/>
              </a:rPr>
              <a:t>3</a:t>
            </a:r>
            <a:endParaRPr lang="en-US" altLang="zh-CN" sz="2800" dirty="0" smtClean="0">
              <a:ea typeface="宋体" pitchFamily="2" charset="-122"/>
            </a:endParaRPr>
          </a:p>
          <a:p>
            <a:pPr eaLnBrk="1" hangingPunct="1">
              <a:lnSpc>
                <a:spcPct val="80000"/>
              </a:lnSpc>
              <a:buFontTx/>
              <a:buNone/>
            </a:pPr>
            <a:r>
              <a:rPr lang="en-US" altLang="zh-CN" sz="2800" dirty="0" smtClean="0">
                <a:ea typeface="宋体" pitchFamily="2" charset="-122"/>
              </a:rPr>
              <a:t>   1    3(1/6)(5/6)</a:t>
            </a:r>
            <a:r>
              <a:rPr lang="en-US" altLang="zh-CN" sz="2800" baseline="30000" dirty="0" smtClean="0">
                <a:ea typeface="宋体" pitchFamily="2" charset="-122"/>
              </a:rPr>
              <a:t>2</a:t>
            </a:r>
            <a:endParaRPr lang="en-US" altLang="zh-CN" sz="2800" dirty="0" smtClean="0">
              <a:ea typeface="宋体" pitchFamily="2" charset="-122"/>
            </a:endParaRPr>
          </a:p>
          <a:p>
            <a:pPr eaLnBrk="1" hangingPunct="1">
              <a:lnSpc>
                <a:spcPct val="80000"/>
              </a:lnSpc>
              <a:buFontTx/>
              <a:buNone/>
            </a:pPr>
            <a:r>
              <a:rPr lang="en-US" altLang="zh-CN" sz="2800" dirty="0" smtClean="0">
                <a:ea typeface="宋体" pitchFamily="2" charset="-122"/>
              </a:rPr>
              <a:t>   2    3(1/6)</a:t>
            </a:r>
            <a:r>
              <a:rPr lang="en-US" altLang="zh-CN" sz="2800" baseline="30000" dirty="0" smtClean="0">
                <a:ea typeface="宋体" pitchFamily="2" charset="-122"/>
              </a:rPr>
              <a:t>2</a:t>
            </a:r>
            <a:r>
              <a:rPr lang="en-US" altLang="zh-CN" sz="2800" dirty="0" smtClean="0">
                <a:ea typeface="宋体" pitchFamily="2" charset="-122"/>
              </a:rPr>
              <a:t>(5/6) </a:t>
            </a:r>
          </a:p>
          <a:p>
            <a:pPr eaLnBrk="1" hangingPunct="1">
              <a:lnSpc>
                <a:spcPct val="80000"/>
              </a:lnSpc>
              <a:buFontTx/>
              <a:buNone/>
            </a:pPr>
            <a:r>
              <a:rPr lang="en-US" altLang="zh-CN" sz="2800" dirty="0" smtClean="0">
                <a:ea typeface="宋体" pitchFamily="2" charset="-122"/>
              </a:rPr>
              <a:t>   3      (1/6)</a:t>
            </a:r>
            <a:r>
              <a:rPr lang="en-US" altLang="zh-CN" sz="2800" baseline="30000" dirty="0" smtClean="0">
                <a:ea typeface="宋体" pitchFamily="2" charset="-122"/>
              </a:rPr>
              <a:t>3</a:t>
            </a:r>
          </a:p>
          <a:p>
            <a:pPr eaLnBrk="1" hangingPunct="1">
              <a:lnSpc>
                <a:spcPct val="80000"/>
              </a:lnSpc>
              <a:buFontTx/>
              <a:buNone/>
            </a:pPr>
            <a:endParaRPr lang="en-US" altLang="zh-CN" sz="2800" dirty="0" smtClean="0">
              <a:ea typeface="宋体" pitchFamily="2" charset="-122"/>
            </a:endParaRPr>
          </a:p>
          <a:p>
            <a:pPr eaLnBrk="1" hangingPunct="1">
              <a:lnSpc>
                <a:spcPct val="80000"/>
              </a:lnSpc>
              <a:buFontTx/>
              <a:buNone/>
            </a:pPr>
            <a:r>
              <a:rPr lang="en-US" altLang="zh-CN" sz="2800" dirty="0" smtClean="0">
                <a:ea typeface="宋体" pitchFamily="2" charset="-122"/>
              </a:rPr>
              <a:t>   Expected long run average of X?</a:t>
            </a:r>
          </a:p>
          <a:p>
            <a:pPr eaLnBrk="1" hangingPunct="1">
              <a:lnSpc>
                <a:spcPct val="80000"/>
              </a:lnSpc>
              <a:buFontTx/>
              <a:buNone/>
            </a:pPr>
            <a:r>
              <a:rPr lang="en-US" altLang="zh-CN" sz="2800" dirty="0" smtClean="0">
                <a:ea typeface="宋体" pitchFamily="2" charset="-122"/>
              </a:rPr>
              <a:t>	</a:t>
            </a:r>
          </a:p>
          <a:p>
            <a:pPr eaLnBrk="1" hangingPunct="1">
              <a:lnSpc>
                <a:spcPct val="80000"/>
              </a:lnSpc>
              <a:buFontTx/>
              <a:buNone/>
            </a:pPr>
            <a:endParaRPr lang="en-US" altLang="zh-CN" sz="2800" dirty="0" smtClean="0">
              <a:ea typeface="宋体" pitchFamily="2" charset="-122"/>
            </a:endParaRPr>
          </a:p>
          <a:p>
            <a:pPr eaLnBrk="1" hangingPunct="1">
              <a:lnSpc>
                <a:spcPct val="80000"/>
              </a:lnSpc>
              <a:buFontTx/>
              <a:buNone/>
            </a:pPr>
            <a:endParaRPr lang="zh-CN" altLang="en-US" sz="2800" dirty="0" smtClean="0">
              <a:ea typeface="宋体" pitchFamily="2" charset="-122"/>
            </a:endParaRP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5"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sz="half" idx="1"/>
          </p:nvPr>
        </p:nvSpPr>
        <p:spPr>
          <a:xfrm>
            <a:off x="685800" y="1295400"/>
            <a:ext cx="7467600" cy="4800600"/>
          </a:xfrm>
        </p:spPr>
        <p:txBody>
          <a:bodyPr/>
          <a:lstStyle/>
          <a:p>
            <a:pPr eaLnBrk="1" hangingPunct="1"/>
            <a:r>
              <a:rPr lang="en-US" altLang="zh-CN" sz="2800" smtClean="0">
                <a:ea typeface="宋体" pitchFamily="2" charset="-122"/>
              </a:rPr>
              <a:t>Just like in section 7.1, the average or mean value of x in the long run over repeated experiments is the weighted average of the possible x values, weighted by their probabilities of occurrence. </a:t>
            </a:r>
          </a:p>
        </p:txBody>
      </p:sp>
      <p:graphicFrame>
        <p:nvGraphicFramePr>
          <p:cNvPr id="66564" name="Object 4"/>
          <p:cNvGraphicFramePr>
            <a:graphicFrameLocks noChangeAspect="1"/>
          </p:cNvGraphicFramePr>
          <p:nvPr>
            <p:ph sz="half" idx="2"/>
          </p:nvPr>
        </p:nvGraphicFramePr>
        <p:xfrm>
          <a:off x="914400" y="3886200"/>
          <a:ext cx="7618413" cy="2060575"/>
        </p:xfrm>
        <a:graphic>
          <a:graphicData uri="http://schemas.openxmlformats.org/presentationml/2006/ole">
            <p:oleObj spid="_x0000_s18434" name="Equation" r:id="rId3" imgW="3568680" imgH="965160" progId="">
              <p:embed/>
            </p:oleObj>
          </a:graphicData>
        </a:graphic>
      </p:graphicFrame>
      <p:pic>
        <p:nvPicPr>
          <p:cNvPr id="4" name="Picture 3"/>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5"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5"/>
              </a:rPr>
              <a:t>www.isquareit.edu.in</a:t>
            </a:r>
            <a:r>
              <a:rPr lang="en-US" dirty="0" smtClean="0">
                <a:solidFill>
                  <a:srgbClr val="FF0000"/>
                </a:solidFill>
              </a:rPr>
              <a:t> ; Email - </a:t>
            </a:r>
            <a:r>
              <a:rPr lang="en-US" dirty="0" smtClean="0">
                <a:solidFill>
                  <a:srgbClr val="FF0000"/>
                </a:solidFill>
                <a:hlinkClick r:id="rId6"/>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6564"/>
                                        </p:tgtEl>
                                        <p:attrNameLst>
                                          <p:attrName>style.visibility</p:attrName>
                                        </p:attrNameLst>
                                      </p:cBhvr>
                                      <p:to>
                                        <p:strVal val="visible"/>
                                      </p:to>
                                    </p:set>
                                    <p:anim calcmode="lin" valueType="num">
                                      <p:cBhvr additive="base">
                                        <p:cTn id="7" dur="500" fill="hold"/>
                                        <p:tgtEl>
                                          <p:spTgt spid="66564"/>
                                        </p:tgtEl>
                                        <p:attrNameLst>
                                          <p:attrName>ppt_x</p:attrName>
                                        </p:attrNameLst>
                                      </p:cBhvr>
                                      <p:tavLst>
                                        <p:tav tm="0">
                                          <p:val>
                                            <p:strVal val="0-#ppt_w/2"/>
                                          </p:val>
                                        </p:tav>
                                        <p:tav tm="100000">
                                          <p:val>
                                            <p:strVal val="#ppt_x"/>
                                          </p:val>
                                        </p:tav>
                                      </p:tavLst>
                                    </p:anim>
                                    <p:anim calcmode="lin" valueType="num">
                                      <p:cBhvr additive="base">
                                        <p:cTn id="8" dur="500" fill="hold"/>
                                        <p:tgtEl>
                                          <p:spTgt spid="665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p:txBody>
          <a:bodyPr/>
          <a:lstStyle/>
          <a:p>
            <a:pPr eaLnBrk="1" hangingPunct="1"/>
            <a:r>
              <a:rPr lang="en-US" altLang="zh-CN" smtClean="0">
                <a:ea typeface="宋体" pitchFamily="2" charset="-122"/>
              </a:rPr>
              <a:t>In general</a:t>
            </a:r>
          </a:p>
        </p:txBody>
      </p:sp>
      <p:sp>
        <p:nvSpPr>
          <p:cNvPr id="19461" name="Rectangle 3"/>
          <p:cNvSpPr>
            <a:spLocks noGrp="1" noChangeArrowheads="1"/>
          </p:cNvSpPr>
          <p:nvPr>
            <p:ph idx="1"/>
          </p:nvPr>
        </p:nvSpPr>
        <p:spPr/>
        <p:txBody>
          <a:bodyPr/>
          <a:lstStyle/>
          <a:p>
            <a:pPr eaLnBrk="1" hangingPunct="1"/>
            <a:endParaRPr lang="zh-CN" altLang="en-US" dirty="0" smtClean="0">
              <a:ea typeface="宋体" pitchFamily="2" charset="-122"/>
            </a:endParaRPr>
          </a:p>
          <a:p>
            <a:pPr eaLnBrk="1" hangingPunct="1"/>
            <a:endParaRPr lang="zh-CN" altLang="en-US" dirty="0" smtClean="0">
              <a:ea typeface="宋体" pitchFamily="2" charset="-122"/>
            </a:endParaRPr>
          </a:p>
          <a:p>
            <a:pPr eaLnBrk="1" hangingPunct="1"/>
            <a:r>
              <a:rPr lang="en-US" altLang="zh-CN" dirty="0" smtClean="0">
                <a:ea typeface="宋体" pitchFamily="2" charset="-122"/>
              </a:rPr>
              <a:t>X=Number showing on a die</a:t>
            </a:r>
          </a:p>
          <a:p>
            <a:pPr eaLnBrk="1" hangingPunct="1">
              <a:buFontTx/>
              <a:buNone/>
            </a:pPr>
            <a:endParaRPr lang="en-US" altLang="zh-CN" dirty="0" smtClean="0">
              <a:ea typeface="宋体" pitchFamily="2" charset="-122"/>
            </a:endParaRPr>
          </a:p>
          <a:p>
            <a:pPr eaLnBrk="1" hangingPunct="1">
              <a:buFontTx/>
              <a:buNone/>
            </a:pPr>
            <a:endParaRPr lang="en-US" altLang="zh-CN" dirty="0" smtClean="0">
              <a:ea typeface="宋体" pitchFamily="2" charset="-122"/>
            </a:endParaRPr>
          </a:p>
          <a:p>
            <a:pPr eaLnBrk="1" hangingPunct="1"/>
            <a:endParaRPr lang="zh-CN" altLang="en-US" dirty="0" smtClean="0">
              <a:ea typeface="宋体" pitchFamily="2" charset="-122"/>
            </a:endParaRPr>
          </a:p>
        </p:txBody>
      </p:sp>
      <p:graphicFrame>
        <p:nvGraphicFramePr>
          <p:cNvPr id="19458" name="Object 4"/>
          <p:cNvGraphicFramePr>
            <a:graphicFrameLocks noChangeAspect="1"/>
          </p:cNvGraphicFramePr>
          <p:nvPr/>
        </p:nvGraphicFramePr>
        <p:xfrm>
          <a:off x="1158875" y="2286000"/>
          <a:ext cx="4538663" cy="652463"/>
        </p:xfrm>
        <a:graphic>
          <a:graphicData uri="http://schemas.openxmlformats.org/presentationml/2006/ole">
            <p:oleObj spid="_x0000_s19458" name="Equation" r:id="rId3" imgW="1765080" imgH="253800" progId="">
              <p:embed/>
            </p:oleObj>
          </a:graphicData>
        </a:graphic>
      </p:graphicFrame>
      <p:graphicFrame>
        <p:nvGraphicFramePr>
          <p:cNvPr id="19459" name="Object 5"/>
          <p:cNvGraphicFramePr>
            <a:graphicFrameLocks noChangeAspect="1"/>
          </p:cNvGraphicFramePr>
          <p:nvPr/>
        </p:nvGraphicFramePr>
        <p:xfrm>
          <a:off x="914400" y="4191000"/>
          <a:ext cx="7772400" cy="954088"/>
        </p:xfrm>
        <a:graphic>
          <a:graphicData uri="http://schemas.openxmlformats.org/presentationml/2006/ole">
            <p:oleObj spid="_x0000_s19459" name="Equation" r:id="rId4" imgW="3517560" imgH="431640" progId="">
              <p:embed/>
            </p:oleObj>
          </a:graphicData>
        </a:graphic>
      </p:graphicFrame>
      <p:pic>
        <p:nvPicPr>
          <p:cNvPr id="6" name="Picture 5"/>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7"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6"/>
              </a:rPr>
              <a:t>www.isquareit.edu.in</a:t>
            </a:r>
            <a:r>
              <a:rPr lang="en-US" dirty="0" smtClean="0">
                <a:solidFill>
                  <a:srgbClr val="FF0000"/>
                </a:solidFill>
              </a:rPr>
              <a:t> ; Email - </a:t>
            </a:r>
            <a:r>
              <a:rPr lang="en-US" dirty="0" smtClean="0">
                <a:solidFill>
                  <a:srgbClr val="FF0000"/>
                </a:solidFill>
                <a:hlinkClick r:id="rId7"/>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768350"/>
            <a:ext cx="7772400" cy="755650"/>
          </a:xfrm>
        </p:spPr>
        <p:txBody>
          <a:bodyPr/>
          <a:lstStyle/>
          <a:p>
            <a:pPr algn="l" eaLnBrk="1" hangingPunct="1"/>
            <a:r>
              <a:rPr lang="en-US" altLang="zh-CN" sz="3600" smtClean="0">
                <a:ea typeface="宋体" pitchFamily="2" charset="-122"/>
              </a:rPr>
              <a:t>More random variables</a:t>
            </a:r>
          </a:p>
        </p:txBody>
      </p:sp>
      <p:sp>
        <p:nvSpPr>
          <p:cNvPr id="11267" name="Rectangle 3"/>
          <p:cNvSpPr>
            <a:spLocks noGrp="1" noChangeArrowheads="1"/>
          </p:cNvSpPr>
          <p:nvPr>
            <p:ph idx="1"/>
          </p:nvPr>
        </p:nvSpPr>
        <p:spPr/>
        <p:txBody>
          <a:bodyPr/>
          <a:lstStyle/>
          <a:p>
            <a:pPr eaLnBrk="1" hangingPunct="1"/>
            <a:r>
              <a:rPr lang="en-US" altLang="zh-CN" sz="2800" dirty="0" smtClean="0">
                <a:ea typeface="宋体" pitchFamily="2" charset="-122"/>
              </a:rPr>
              <a:t>Toss a die</a:t>
            </a:r>
          </a:p>
          <a:p>
            <a:pPr eaLnBrk="1" hangingPunct="1">
              <a:buFontTx/>
              <a:buNone/>
            </a:pPr>
            <a:r>
              <a:rPr lang="en-US" altLang="zh-CN" sz="2800" dirty="0" smtClean="0">
                <a:ea typeface="宋体" pitchFamily="2" charset="-122"/>
              </a:rPr>
              <a:t>   X= points showing on the face</a:t>
            </a:r>
          </a:p>
          <a:p>
            <a:pPr eaLnBrk="1" hangingPunct="1"/>
            <a:r>
              <a:rPr lang="en-US" altLang="zh-CN" sz="2800" dirty="0" smtClean="0">
                <a:ea typeface="宋体" pitchFamily="2" charset="-122"/>
              </a:rPr>
              <a:t>Plant 100 seeds of mango</a:t>
            </a:r>
          </a:p>
          <a:p>
            <a:pPr eaLnBrk="1" hangingPunct="1">
              <a:buFontTx/>
              <a:buNone/>
            </a:pPr>
            <a:r>
              <a:rPr lang="en-US" altLang="zh-CN" sz="2800" dirty="0" smtClean="0">
                <a:ea typeface="宋体" pitchFamily="2" charset="-122"/>
              </a:rPr>
              <a:t>   X= percentage germinating</a:t>
            </a:r>
          </a:p>
          <a:p>
            <a:pPr eaLnBrk="1" hangingPunct="1"/>
            <a:r>
              <a:rPr lang="en-US" altLang="zh-CN" sz="2800" dirty="0" smtClean="0">
                <a:ea typeface="宋体" pitchFamily="2" charset="-122"/>
              </a:rPr>
              <a:t>Test a Tube light</a:t>
            </a:r>
          </a:p>
          <a:p>
            <a:pPr eaLnBrk="1" hangingPunct="1">
              <a:buFontTx/>
              <a:buNone/>
            </a:pPr>
            <a:r>
              <a:rPr lang="en-US" altLang="zh-CN" sz="2800" dirty="0" smtClean="0">
                <a:ea typeface="宋体" pitchFamily="2" charset="-122"/>
              </a:rPr>
              <a:t>   X=lifetime of tube</a:t>
            </a:r>
          </a:p>
          <a:p>
            <a:pPr eaLnBrk="1" hangingPunct="1"/>
            <a:r>
              <a:rPr lang="en-US" altLang="zh-CN" sz="2800" dirty="0" smtClean="0">
                <a:ea typeface="宋体" pitchFamily="2" charset="-122"/>
              </a:rPr>
              <a:t>Test 20 Tubes</a:t>
            </a:r>
          </a:p>
          <a:p>
            <a:pPr eaLnBrk="1" hangingPunct="1">
              <a:buFontTx/>
              <a:buNone/>
            </a:pPr>
            <a:r>
              <a:rPr lang="en-US" altLang="zh-CN" sz="2800" dirty="0" smtClean="0">
                <a:ea typeface="宋体" pitchFamily="2" charset="-122"/>
              </a:rPr>
              <a:t>   X=average lifetime of tubes</a:t>
            </a: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5"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barn(outVertical)">
                                      <p:cBhvr>
                                        <p:cTn id="7" dur="500"/>
                                        <p:tgtEl>
                                          <p:spTgt spid="112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barn(outVertical)">
                                      <p:cBhvr>
                                        <p:cTn id="12" dur="500"/>
                                        <p:tgtEl>
                                          <p:spTgt spid="1126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Effect transition="in" filter="barn(outVertical)">
                                      <p:cBhvr>
                                        <p:cTn id="17" dur="500"/>
                                        <p:tgtEl>
                                          <p:spTgt spid="1126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11267">
                                            <p:txEl>
                                              <p:pRg st="3" end="3"/>
                                            </p:txEl>
                                          </p:spTgt>
                                        </p:tgtEl>
                                        <p:attrNameLst>
                                          <p:attrName>style.visibility</p:attrName>
                                        </p:attrNameLst>
                                      </p:cBhvr>
                                      <p:to>
                                        <p:strVal val="visible"/>
                                      </p:to>
                                    </p:set>
                                    <p:animEffect transition="in" filter="barn(outVertical)">
                                      <p:cBhvr>
                                        <p:cTn id="22" dur="500"/>
                                        <p:tgtEl>
                                          <p:spTgt spid="1126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37" fill="hold" grpId="0" nodeType="clickEffect">
                                  <p:stCondLst>
                                    <p:cond delay="0"/>
                                  </p:stCondLst>
                                  <p:childTnLst>
                                    <p:set>
                                      <p:cBhvr>
                                        <p:cTn id="26" dur="1" fill="hold">
                                          <p:stCondLst>
                                            <p:cond delay="0"/>
                                          </p:stCondLst>
                                        </p:cTn>
                                        <p:tgtEl>
                                          <p:spTgt spid="11267">
                                            <p:txEl>
                                              <p:pRg st="4" end="4"/>
                                            </p:txEl>
                                          </p:spTgt>
                                        </p:tgtEl>
                                        <p:attrNameLst>
                                          <p:attrName>style.visibility</p:attrName>
                                        </p:attrNameLst>
                                      </p:cBhvr>
                                      <p:to>
                                        <p:strVal val="visible"/>
                                      </p:to>
                                    </p:set>
                                    <p:animEffect transition="in" filter="barn(outVertical)">
                                      <p:cBhvr>
                                        <p:cTn id="27" dur="500"/>
                                        <p:tgtEl>
                                          <p:spTgt spid="1126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37" fill="hold" grpId="0" nodeType="clickEffect">
                                  <p:stCondLst>
                                    <p:cond delay="0"/>
                                  </p:stCondLst>
                                  <p:childTnLst>
                                    <p:set>
                                      <p:cBhvr>
                                        <p:cTn id="31" dur="1" fill="hold">
                                          <p:stCondLst>
                                            <p:cond delay="0"/>
                                          </p:stCondLst>
                                        </p:cTn>
                                        <p:tgtEl>
                                          <p:spTgt spid="11267">
                                            <p:txEl>
                                              <p:pRg st="5" end="5"/>
                                            </p:txEl>
                                          </p:spTgt>
                                        </p:tgtEl>
                                        <p:attrNameLst>
                                          <p:attrName>style.visibility</p:attrName>
                                        </p:attrNameLst>
                                      </p:cBhvr>
                                      <p:to>
                                        <p:strVal val="visible"/>
                                      </p:to>
                                    </p:set>
                                    <p:animEffect transition="in" filter="barn(outVertical)">
                                      <p:cBhvr>
                                        <p:cTn id="32" dur="500"/>
                                        <p:tgtEl>
                                          <p:spTgt spid="1126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37" fill="hold" grpId="0" nodeType="clickEffect">
                                  <p:stCondLst>
                                    <p:cond delay="0"/>
                                  </p:stCondLst>
                                  <p:childTnLst>
                                    <p:set>
                                      <p:cBhvr>
                                        <p:cTn id="36" dur="1" fill="hold">
                                          <p:stCondLst>
                                            <p:cond delay="0"/>
                                          </p:stCondLst>
                                        </p:cTn>
                                        <p:tgtEl>
                                          <p:spTgt spid="11267">
                                            <p:txEl>
                                              <p:pRg st="6" end="6"/>
                                            </p:txEl>
                                          </p:spTgt>
                                        </p:tgtEl>
                                        <p:attrNameLst>
                                          <p:attrName>style.visibility</p:attrName>
                                        </p:attrNameLst>
                                      </p:cBhvr>
                                      <p:to>
                                        <p:strVal val="visible"/>
                                      </p:to>
                                    </p:set>
                                    <p:animEffect transition="in" filter="barn(outVertical)">
                                      <p:cBhvr>
                                        <p:cTn id="37" dur="500"/>
                                        <p:tgtEl>
                                          <p:spTgt spid="1126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37" fill="hold" grpId="0" nodeType="clickEffect">
                                  <p:stCondLst>
                                    <p:cond delay="0"/>
                                  </p:stCondLst>
                                  <p:childTnLst>
                                    <p:set>
                                      <p:cBhvr>
                                        <p:cTn id="41" dur="1" fill="hold">
                                          <p:stCondLst>
                                            <p:cond delay="0"/>
                                          </p:stCondLst>
                                        </p:cTn>
                                        <p:tgtEl>
                                          <p:spTgt spid="11267">
                                            <p:txEl>
                                              <p:pRg st="7" end="7"/>
                                            </p:txEl>
                                          </p:spTgt>
                                        </p:tgtEl>
                                        <p:attrNameLst>
                                          <p:attrName>style.visibility</p:attrName>
                                        </p:attrNameLst>
                                      </p:cBhvr>
                                      <p:to>
                                        <p:strVal val="visible"/>
                                      </p:to>
                                    </p:set>
                                    <p:animEffect transition="in" filter="barn(outVertical)">
                                      <p:cBhvr>
                                        <p:cTn id="42" dur="500"/>
                                        <p:tgtEl>
                                          <p:spTgt spid="1126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85800" y="768350"/>
            <a:ext cx="7772400" cy="984250"/>
          </a:xfrm>
        </p:spPr>
        <p:txBody>
          <a:bodyPr/>
          <a:lstStyle/>
          <a:p>
            <a:pPr algn="l" eaLnBrk="1" hangingPunct="1"/>
            <a:r>
              <a:rPr lang="en-US" altLang="zh-CN" smtClean="0">
                <a:ea typeface="宋体" pitchFamily="2" charset="-122"/>
              </a:rPr>
              <a:t>Simulation</a:t>
            </a:r>
          </a:p>
        </p:txBody>
      </p:sp>
      <p:sp>
        <p:nvSpPr>
          <p:cNvPr id="48131" name="Rectangle 3"/>
          <p:cNvSpPr>
            <a:spLocks noGrp="1" noChangeArrowheads="1"/>
          </p:cNvSpPr>
          <p:nvPr>
            <p:ph idx="1"/>
          </p:nvPr>
        </p:nvSpPr>
        <p:spPr>
          <a:xfrm>
            <a:off x="685800" y="2209800"/>
            <a:ext cx="7772400" cy="3886200"/>
          </a:xfrm>
        </p:spPr>
        <p:txBody>
          <a:bodyPr/>
          <a:lstStyle/>
          <a:p>
            <a:pPr eaLnBrk="1" hangingPunct="1">
              <a:buFontTx/>
              <a:buNone/>
            </a:pPr>
            <a:endParaRPr lang="en-US" altLang="zh-CN" smtClean="0">
              <a:ea typeface="宋体" pitchFamily="2" charset="-122"/>
            </a:endParaRPr>
          </a:p>
          <a:p>
            <a:pPr eaLnBrk="1" hangingPunct="1"/>
            <a:r>
              <a:rPr lang="en-US" altLang="zh-CN" smtClean="0">
                <a:ea typeface="宋体" pitchFamily="2" charset="-122"/>
              </a:rPr>
              <a:t>Simulation: toss a coin</a:t>
            </a:r>
          </a:p>
          <a:p>
            <a:pPr eaLnBrk="1" hangingPunct="1"/>
            <a:r>
              <a:rPr lang="en-US" altLang="zh-CN" smtClean="0">
                <a:ea typeface="宋体" pitchFamily="2" charset="-122"/>
              </a:rPr>
              <a:t>n=10, 1 0 1 0 1 1 0 1 0 1, average=0.6</a:t>
            </a:r>
          </a:p>
          <a:p>
            <a:pPr eaLnBrk="1" hangingPunct="1">
              <a:buFontTx/>
              <a:buNone/>
            </a:pPr>
            <a:endParaRPr lang="en-US" altLang="zh-CN" smtClean="0">
              <a:ea typeface="宋体" pitchFamily="2" charset="-122"/>
            </a:endParaRPr>
          </a:p>
          <a:p>
            <a:pPr eaLnBrk="1" hangingPunct="1"/>
            <a:r>
              <a:rPr lang="en-US" altLang="zh-CN" smtClean="0">
                <a:ea typeface="宋体" pitchFamily="2" charset="-122"/>
              </a:rPr>
              <a:t>       n        100        1,000      10,000</a:t>
            </a:r>
          </a:p>
          <a:p>
            <a:pPr eaLnBrk="1" hangingPunct="1"/>
            <a:r>
              <a:rPr lang="en-US" altLang="zh-CN" smtClean="0">
                <a:ea typeface="宋体" pitchFamily="2" charset="-122"/>
              </a:rPr>
              <a:t> average    0.55       0.509       0.495</a:t>
            </a: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5"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3"/>
          <p:cNvSpPr>
            <a:spLocks noGrp="1" noChangeArrowheads="1"/>
          </p:cNvSpPr>
          <p:nvPr>
            <p:ph idx="1"/>
          </p:nvPr>
        </p:nvSpPr>
        <p:spPr>
          <a:xfrm>
            <a:off x="685800" y="914400"/>
            <a:ext cx="7772400" cy="5181600"/>
          </a:xfrm>
        </p:spPr>
        <p:txBody>
          <a:bodyPr/>
          <a:lstStyle/>
          <a:p>
            <a:pPr eaLnBrk="1" hangingPunct="1"/>
            <a:r>
              <a:rPr lang="en-US" altLang="zh-CN" smtClean="0">
                <a:ea typeface="宋体" pitchFamily="2" charset="-122"/>
              </a:rPr>
              <a:t>The population is all possible outcomes of the experiment (tossing a die).</a:t>
            </a:r>
          </a:p>
          <a:p>
            <a:pPr eaLnBrk="1" hangingPunct="1">
              <a:buFontTx/>
              <a:buNone/>
            </a:pPr>
            <a:endParaRPr lang="en-US" altLang="zh-CN" smtClean="0">
              <a:ea typeface="宋体" pitchFamily="2" charset="-122"/>
            </a:endParaRPr>
          </a:p>
        </p:txBody>
      </p:sp>
      <p:sp>
        <p:nvSpPr>
          <p:cNvPr id="49155" name="Rectangle 5"/>
          <p:cNvSpPr>
            <a:spLocks noChangeArrowheads="1"/>
          </p:cNvSpPr>
          <p:nvPr/>
        </p:nvSpPr>
        <p:spPr bwMode="auto">
          <a:xfrm>
            <a:off x="1752600" y="2514600"/>
            <a:ext cx="4267200" cy="2133600"/>
          </a:xfrm>
          <a:prstGeom prst="rect">
            <a:avLst/>
          </a:prstGeom>
          <a:solidFill>
            <a:schemeClr val="accent1"/>
          </a:solidFill>
          <a:ln w="9525">
            <a:solidFill>
              <a:schemeClr val="tx1"/>
            </a:solidFill>
            <a:miter lim="800000"/>
            <a:headEnd/>
            <a:tailEnd/>
          </a:ln>
        </p:spPr>
        <p:txBody>
          <a:bodyPr wrap="none" anchor="ctr"/>
          <a:lstStyle/>
          <a:p>
            <a:pPr algn="ctr"/>
            <a:r>
              <a:rPr lang="en-US" altLang="zh-CN">
                <a:ea typeface="宋体" pitchFamily="2" charset="-122"/>
              </a:rPr>
              <a:t>Box of equal number of </a:t>
            </a:r>
          </a:p>
          <a:p>
            <a:pPr algn="ctr"/>
            <a:r>
              <a:rPr lang="en-US" altLang="zh-CN">
                <a:ea typeface="宋体" pitchFamily="2" charset="-122"/>
              </a:rPr>
              <a:t>1’s	2’s	3’s</a:t>
            </a:r>
          </a:p>
          <a:p>
            <a:pPr algn="ctr"/>
            <a:r>
              <a:rPr lang="en-US" altLang="zh-CN">
                <a:ea typeface="宋体" pitchFamily="2" charset="-122"/>
              </a:rPr>
              <a:t>4’s	5’s	6’s	</a:t>
            </a:r>
          </a:p>
        </p:txBody>
      </p:sp>
      <p:sp>
        <p:nvSpPr>
          <p:cNvPr id="49156" name="Text Box 6"/>
          <p:cNvSpPr txBox="1">
            <a:spLocks noChangeArrowheads="1"/>
          </p:cNvSpPr>
          <p:nvPr/>
        </p:nvSpPr>
        <p:spPr bwMode="auto">
          <a:xfrm>
            <a:off x="6384925" y="2936875"/>
            <a:ext cx="2790825" cy="457200"/>
          </a:xfrm>
          <a:prstGeom prst="rect">
            <a:avLst/>
          </a:prstGeom>
          <a:noFill/>
          <a:ln w="9525">
            <a:noFill/>
            <a:miter lim="800000"/>
            <a:headEnd/>
            <a:tailEnd/>
          </a:ln>
        </p:spPr>
        <p:txBody>
          <a:bodyPr wrap="none">
            <a:spAutoFit/>
          </a:bodyPr>
          <a:lstStyle/>
          <a:p>
            <a:r>
              <a:rPr lang="en-US" altLang="zh-CN">
                <a:ea typeface="宋体" pitchFamily="2" charset="-122"/>
              </a:rPr>
              <a:t>Population mean=3.5</a:t>
            </a:r>
          </a:p>
        </p:txBody>
      </p:sp>
      <p:sp>
        <p:nvSpPr>
          <p:cNvPr id="49157" name="Rectangle 7"/>
          <p:cNvSpPr>
            <a:spLocks noChangeArrowheads="1"/>
          </p:cNvSpPr>
          <p:nvPr/>
        </p:nvSpPr>
        <p:spPr bwMode="auto">
          <a:xfrm>
            <a:off x="1600200" y="4953000"/>
            <a:ext cx="4572000" cy="1187450"/>
          </a:xfrm>
          <a:prstGeom prst="rect">
            <a:avLst/>
          </a:prstGeom>
          <a:noFill/>
          <a:ln w="9525">
            <a:noFill/>
            <a:miter lim="800000"/>
            <a:headEnd/>
            <a:tailEnd/>
          </a:ln>
        </p:spPr>
        <p:txBody>
          <a:bodyPr>
            <a:spAutoFit/>
          </a:bodyPr>
          <a:lstStyle/>
          <a:p>
            <a:r>
              <a:rPr lang="en-US" altLang="zh-CN">
                <a:ea typeface="宋体" pitchFamily="2" charset="-122"/>
              </a:rPr>
              <a:t>E(X)=(1)(1/6)+(2)(1/6)+(3)(1/6)+</a:t>
            </a:r>
          </a:p>
          <a:p>
            <a:r>
              <a:rPr lang="en-US" altLang="zh-CN">
                <a:ea typeface="宋体" pitchFamily="2" charset="-122"/>
              </a:rPr>
              <a:t>          (4)(1/6)+(5)(1/6)+(6)(1/6)</a:t>
            </a:r>
          </a:p>
          <a:p>
            <a:r>
              <a:rPr lang="en-US" altLang="zh-CN">
                <a:ea typeface="宋体" pitchFamily="2" charset="-122"/>
              </a:rPr>
              <a:t>       =3.5</a:t>
            </a:r>
          </a:p>
        </p:txBody>
      </p:sp>
      <p:pic>
        <p:nvPicPr>
          <p:cNvPr id="6" name="Picture 5"/>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7"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a:xfrm>
            <a:off x="685800" y="990600"/>
            <a:ext cx="7772400" cy="5105400"/>
          </a:xfrm>
        </p:spPr>
        <p:txBody>
          <a:bodyPr/>
          <a:lstStyle/>
          <a:p>
            <a:pPr eaLnBrk="1" hangingPunct="1">
              <a:lnSpc>
                <a:spcPct val="90000"/>
              </a:lnSpc>
            </a:pPr>
            <a:r>
              <a:rPr lang="en-US" altLang="zh-CN" dirty="0" smtClean="0">
                <a:ea typeface="宋体" pitchFamily="2" charset="-122"/>
              </a:rPr>
              <a:t>X=Number of heads in 2 coin tosses</a:t>
            </a:r>
          </a:p>
          <a:p>
            <a:pPr eaLnBrk="1" hangingPunct="1">
              <a:lnSpc>
                <a:spcPct val="90000"/>
              </a:lnSpc>
              <a:buFontTx/>
              <a:buNone/>
            </a:pPr>
            <a:r>
              <a:rPr lang="en-US" altLang="zh-CN" dirty="0" smtClean="0">
                <a:ea typeface="宋体" pitchFamily="2" charset="-122"/>
              </a:rPr>
              <a:t>x               0    1     2</a:t>
            </a:r>
          </a:p>
          <a:p>
            <a:pPr eaLnBrk="1" hangingPunct="1">
              <a:lnSpc>
                <a:spcPct val="90000"/>
              </a:lnSpc>
              <a:buFontTx/>
              <a:buNone/>
            </a:pPr>
            <a:r>
              <a:rPr lang="en-US" altLang="zh-CN" dirty="0" smtClean="0">
                <a:ea typeface="宋体" pitchFamily="2" charset="-122"/>
              </a:rPr>
              <a:t>P(x)          ¼   ½   ¼ </a:t>
            </a:r>
          </a:p>
          <a:p>
            <a:pPr eaLnBrk="1" hangingPunct="1">
              <a:lnSpc>
                <a:spcPct val="90000"/>
              </a:lnSpc>
              <a:buFontTx/>
              <a:buNone/>
            </a:pPr>
            <a:endParaRPr lang="en-US" altLang="zh-CN" dirty="0" smtClean="0">
              <a:ea typeface="宋体" pitchFamily="2" charset="-122"/>
            </a:endParaRPr>
          </a:p>
          <a:p>
            <a:pPr eaLnBrk="1" hangingPunct="1">
              <a:lnSpc>
                <a:spcPct val="90000"/>
              </a:lnSpc>
              <a:buFontTx/>
              <a:buNone/>
            </a:pPr>
            <a:endParaRPr lang="en-US" altLang="zh-CN" dirty="0" smtClean="0">
              <a:ea typeface="宋体" pitchFamily="2" charset="-122"/>
            </a:endParaRPr>
          </a:p>
          <a:p>
            <a:pPr eaLnBrk="1" hangingPunct="1">
              <a:lnSpc>
                <a:spcPct val="90000"/>
              </a:lnSpc>
              <a:buFontTx/>
              <a:buNone/>
            </a:pPr>
            <a:r>
              <a:rPr lang="en-US" altLang="zh-CN" dirty="0" smtClean="0">
                <a:ea typeface="宋体" pitchFamily="2" charset="-122"/>
              </a:rPr>
              <a:t>   </a:t>
            </a:r>
          </a:p>
          <a:p>
            <a:pPr eaLnBrk="1" hangingPunct="1">
              <a:lnSpc>
                <a:spcPct val="90000"/>
              </a:lnSpc>
              <a:buFontTx/>
              <a:buNone/>
            </a:pPr>
            <a:endParaRPr lang="en-US" altLang="zh-CN" dirty="0" smtClean="0">
              <a:ea typeface="宋体" pitchFamily="2" charset="-122"/>
            </a:endParaRPr>
          </a:p>
          <a:p>
            <a:pPr eaLnBrk="1" hangingPunct="1">
              <a:lnSpc>
                <a:spcPct val="90000"/>
              </a:lnSpc>
              <a:buFontTx/>
              <a:buNone/>
            </a:pPr>
            <a:r>
              <a:rPr lang="en-US" altLang="zh-CN" dirty="0" smtClean="0">
                <a:ea typeface="宋体" pitchFamily="2" charset="-122"/>
              </a:rPr>
              <a:t>Population Mean=1    </a:t>
            </a:r>
          </a:p>
          <a:p>
            <a:pPr eaLnBrk="1" hangingPunct="1">
              <a:lnSpc>
                <a:spcPct val="90000"/>
              </a:lnSpc>
              <a:buFontTx/>
              <a:buNone/>
            </a:pPr>
            <a:r>
              <a:rPr lang="en-US" altLang="zh-CN" dirty="0" smtClean="0">
                <a:ea typeface="宋体" pitchFamily="2" charset="-122"/>
              </a:rPr>
              <a:t>   </a:t>
            </a:r>
          </a:p>
        </p:txBody>
      </p:sp>
      <p:sp>
        <p:nvSpPr>
          <p:cNvPr id="30724" name="Rectangle 4"/>
          <p:cNvSpPr>
            <a:spLocks noChangeArrowheads="1"/>
          </p:cNvSpPr>
          <p:nvPr/>
        </p:nvSpPr>
        <p:spPr bwMode="auto">
          <a:xfrm>
            <a:off x="2438400" y="2667000"/>
            <a:ext cx="4724400" cy="1828800"/>
          </a:xfrm>
          <a:prstGeom prst="rect">
            <a:avLst/>
          </a:prstGeom>
          <a:solidFill>
            <a:schemeClr val="accent1"/>
          </a:solidFill>
          <a:ln w="9525">
            <a:solidFill>
              <a:schemeClr val="tx1"/>
            </a:solidFill>
            <a:miter lim="800000"/>
            <a:headEnd/>
            <a:tailEnd/>
          </a:ln>
        </p:spPr>
        <p:txBody>
          <a:bodyPr wrap="none" anchor="ctr"/>
          <a:lstStyle/>
          <a:p>
            <a:pPr algn="ctr"/>
            <a:r>
              <a:rPr lang="en-US" altLang="zh-CN">
                <a:ea typeface="宋体" pitchFamily="2" charset="-122"/>
              </a:rPr>
              <a:t> Box of 0’s, 1’s and 2’s </a:t>
            </a:r>
          </a:p>
          <a:p>
            <a:pPr algn="ctr"/>
            <a:r>
              <a:rPr lang="en-US" altLang="zh-CN">
                <a:ea typeface="宋体" pitchFamily="2" charset="-122"/>
              </a:rPr>
              <a:t>with twice as many 1’s as 0’s or 2’s.)</a:t>
            </a: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5"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barn(outVertical)">
                                      <p:cBhvr>
                                        <p:cTn id="7" dur="500"/>
                                        <p:tgtEl>
                                          <p:spTgt spid="307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barn(outVertical)">
                                      <p:cBhvr>
                                        <p:cTn id="12" dur="500"/>
                                        <p:tgtEl>
                                          <p:spTgt spid="307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barn(outVertical)">
                                      <p:cBhvr>
                                        <p:cTn id="17" dur="500"/>
                                        <p:tgtEl>
                                          <p:spTgt spid="307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0724"/>
                                        </p:tgtEl>
                                        <p:attrNameLst>
                                          <p:attrName>style.visibility</p:attrName>
                                        </p:attrNameLst>
                                      </p:cBhvr>
                                      <p:to>
                                        <p:strVal val="visible"/>
                                      </p:to>
                                    </p:set>
                                    <p:animEffect transition="in" filter="checkerboard(across)">
                                      <p:cBhvr>
                                        <p:cTn id="22" dur="500"/>
                                        <p:tgtEl>
                                          <p:spTgt spid="30724"/>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37" fill="hold" grpId="0" nodeType="clickEffect">
                                  <p:stCondLst>
                                    <p:cond delay="0"/>
                                  </p:stCondLst>
                                  <p:childTnLst>
                                    <p:set>
                                      <p:cBhvr>
                                        <p:cTn id="26" dur="1" fill="hold">
                                          <p:stCondLst>
                                            <p:cond delay="0"/>
                                          </p:stCondLst>
                                        </p:cTn>
                                        <p:tgtEl>
                                          <p:spTgt spid="30723">
                                            <p:txEl>
                                              <p:pRg st="7" end="7"/>
                                            </p:txEl>
                                          </p:spTgt>
                                        </p:tgtEl>
                                        <p:attrNameLst>
                                          <p:attrName>style.visibility</p:attrName>
                                        </p:attrNameLst>
                                      </p:cBhvr>
                                      <p:to>
                                        <p:strVal val="visible"/>
                                      </p:to>
                                    </p:set>
                                    <p:animEffect transition="in" filter="barn(outVertical)">
                                      <p:cBhvr>
                                        <p:cTn id="27" dur="500"/>
                                        <p:tgtEl>
                                          <p:spTgt spid="3072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P spid="30724" grpId="0" animBg="1"/>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3"/>
          <p:cNvSpPr>
            <a:spLocks noGrp="1" noChangeArrowheads="1"/>
          </p:cNvSpPr>
          <p:nvPr>
            <p:ph idx="1"/>
          </p:nvPr>
        </p:nvSpPr>
        <p:spPr>
          <a:xfrm>
            <a:off x="685800" y="1066800"/>
            <a:ext cx="7696200" cy="4267200"/>
          </a:xfrm>
        </p:spPr>
        <p:txBody>
          <a:bodyPr>
            <a:normAutofit fontScale="92500" lnSpcReduction="10000"/>
          </a:bodyPr>
          <a:lstStyle/>
          <a:p>
            <a:pPr marL="609600" indent="-609600" eaLnBrk="1" hangingPunct="1">
              <a:lnSpc>
                <a:spcPct val="90000"/>
              </a:lnSpc>
              <a:buFont typeface="Symbol" pitchFamily="18" charset="2"/>
              <a:buNone/>
            </a:pPr>
            <a:r>
              <a:rPr lang="en-US" altLang="zh-CN" sz="2800" b="1" dirty="0" smtClean="0">
                <a:latin typeface="Symbol" pitchFamily="18" charset="2"/>
                <a:ea typeface="宋体" pitchFamily="2" charset="-122"/>
              </a:rPr>
              <a:t>	m</a:t>
            </a:r>
            <a:r>
              <a:rPr lang="en-US" altLang="zh-CN" sz="2800" b="1" dirty="0" smtClean="0">
                <a:ea typeface="宋体" pitchFamily="2" charset="-122"/>
              </a:rPr>
              <a:t> is the center of gravity of the probability distribution.</a:t>
            </a:r>
          </a:p>
          <a:p>
            <a:pPr marL="609600" indent="-609600" eaLnBrk="1" hangingPunct="1">
              <a:lnSpc>
                <a:spcPct val="90000"/>
              </a:lnSpc>
              <a:buFont typeface="Symbol" pitchFamily="18" charset="2"/>
              <a:buNone/>
            </a:pPr>
            <a:r>
              <a:rPr lang="en-US" altLang="zh-CN" sz="2400" dirty="0" smtClean="0">
                <a:ea typeface="宋体" pitchFamily="2" charset="-122"/>
              </a:rPr>
              <a:t>For example, </a:t>
            </a:r>
          </a:p>
          <a:p>
            <a:pPr marL="609600" indent="-609600" eaLnBrk="1" hangingPunct="1">
              <a:lnSpc>
                <a:spcPct val="90000"/>
              </a:lnSpc>
              <a:buFontTx/>
              <a:buChar char="•"/>
            </a:pPr>
            <a:r>
              <a:rPr lang="en-US" altLang="zh-CN" sz="2400" dirty="0" smtClean="0">
                <a:ea typeface="宋体" pitchFamily="2" charset="-122"/>
              </a:rPr>
              <a:t>3 white balls,  2 red balls</a:t>
            </a:r>
          </a:p>
          <a:p>
            <a:pPr marL="609600" indent="-609600" eaLnBrk="1" hangingPunct="1">
              <a:lnSpc>
                <a:spcPct val="90000"/>
              </a:lnSpc>
              <a:buFontTx/>
              <a:buChar char="•"/>
            </a:pPr>
            <a:r>
              <a:rPr lang="en-US" altLang="zh-CN" sz="2400" dirty="0" smtClean="0">
                <a:ea typeface="宋体" pitchFamily="2" charset="-122"/>
              </a:rPr>
              <a:t>Pick 2 without replacement</a:t>
            </a:r>
          </a:p>
          <a:p>
            <a:pPr marL="609600" indent="-609600" eaLnBrk="1" hangingPunct="1">
              <a:lnSpc>
                <a:spcPct val="90000"/>
              </a:lnSpc>
              <a:buFontTx/>
              <a:buNone/>
            </a:pPr>
            <a:r>
              <a:rPr lang="en-US" altLang="zh-CN" sz="2400" dirty="0" smtClean="0">
                <a:ea typeface="宋体" pitchFamily="2" charset="-122"/>
              </a:rPr>
              <a:t>   X=Number of white ones</a:t>
            </a:r>
          </a:p>
          <a:p>
            <a:pPr marL="609600" indent="-609600" eaLnBrk="1" hangingPunct="1">
              <a:lnSpc>
                <a:spcPct val="90000"/>
              </a:lnSpc>
              <a:buFontTx/>
              <a:buNone/>
            </a:pPr>
            <a:r>
              <a:rPr lang="en-US" altLang="zh-CN" sz="2400" u="sng" dirty="0" smtClean="0">
                <a:ea typeface="宋体" pitchFamily="2" charset="-122"/>
              </a:rPr>
              <a:t>x</a:t>
            </a:r>
            <a:r>
              <a:rPr lang="en-US" altLang="zh-CN" sz="2400" dirty="0" smtClean="0">
                <a:ea typeface="宋体" pitchFamily="2" charset="-122"/>
              </a:rPr>
              <a:t>            P</a:t>
            </a:r>
            <a:r>
              <a:rPr lang="en-US" altLang="zh-CN" sz="2400" u="sng" dirty="0" smtClean="0">
                <a:ea typeface="宋体" pitchFamily="2" charset="-122"/>
              </a:rPr>
              <a:t>(x)</a:t>
            </a:r>
          </a:p>
          <a:p>
            <a:pPr marL="609600" indent="-609600" eaLnBrk="1" hangingPunct="1">
              <a:lnSpc>
                <a:spcPct val="90000"/>
              </a:lnSpc>
              <a:buFontTx/>
              <a:buNone/>
            </a:pPr>
            <a:r>
              <a:rPr lang="en-US" altLang="zh-CN" sz="2400" dirty="0" smtClean="0">
                <a:ea typeface="宋体" pitchFamily="2" charset="-122"/>
              </a:rPr>
              <a:t>0          P(RR)=2/5*1/4=2/20=0.1</a:t>
            </a:r>
          </a:p>
          <a:p>
            <a:pPr marL="609600" indent="-609600" eaLnBrk="1" hangingPunct="1">
              <a:lnSpc>
                <a:spcPct val="90000"/>
              </a:lnSpc>
              <a:buFontTx/>
              <a:buNone/>
            </a:pPr>
            <a:r>
              <a:rPr lang="en-US" altLang="zh-CN" sz="2400" dirty="0" smtClean="0">
                <a:ea typeface="宋体" pitchFamily="2" charset="-122"/>
              </a:rPr>
              <a:t>1		    P(RW </a:t>
            </a:r>
            <a:r>
              <a:rPr lang="en-US" altLang="zh-CN" sz="2400" dirty="0" smtClean="0">
                <a:ea typeface="宋体" pitchFamily="2" charset="-122"/>
                <a:cs typeface="Tahoma" pitchFamily="34" charset="0"/>
              </a:rPr>
              <a:t>U WR)=P(RW)+P(WR)</a:t>
            </a:r>
          </a:p>
          <a:p>
            <a:pPr marL="609600" indent="-609600" eaLnBrk="1" hangingPunct="1">
              <a:lnSpc>
                <a:spcPct val="90000"/>
              </a:lnSpc>
              <a:buFontTx/>
              <a:buNone/>
            </a:pPr>
            <a:r>
              <a:rPr lang="en-US" altLang="zh-CN" sz="2400" dirty="0" smtClean="0">
                <a:ea typeface="宋体" pitchFamily="2" charset="-122"/>
                <a:cs typeface="Tahoma" pitchFamily="34" charset="0"/>
              </a:rPr>
              <a:t>				    =2/5*3/4+3/5*2/4=</a:t>
            </a:r>
            <a:r>
              <a:rPr lang="en-US" altLang="zh-CN" sz="2400" dirty="0" smtClean="0">
                <a:ea typeface="宋体" pitchFamily="2" charset="-122"/>
              </a:rPr>
              <a:t>0.6</a:t>
            </a:r>
          </a:p>
          <a:p>
            <a:pPr marL="609600" indent="-609600" eaLnBrk="1" hangingPunct="1">
              <a:lnSpc>
                <a:spcPct val="90000"/>
              </a:lnSpc>
              <a:buFontTx/>
              <a:buNone/>
            </a:pPr>
            <a:r>
              <a:rPr lang="en-US" altLang="zh-CN" sz="2400" dirty="0" smtClean="0">
                <a:ea typeface="宋体" pitchFamily="2" charset="-122"/>
              </a:rPr>
              <a:t>2            P(WW)=3/5*2/4=6/20=0.3</a:t>
            </a:r>
          </a:p>
          <a:p>
            <a:pPr marL="609600" indent="-609600" eaLnBrk="1" hangingPunct="1">
              <a:lnSpc>
                <a:spcPct val="90000"/>
              </a:lnSpc>
              <a:buFontTx/>
              <a:buNone/>
            </a:pPr>
            <a:r>
              <a:rPr lang="en-US" altLang="zh-CN" sz="2400" dirty="0" smtClean="0">
                <a:ea typeface="宋体" pitchFamily="2" charset="-122"/>
              </a:rPr>
              <a:t> </a:t>
            </a:r>
            <a:r>
              <a:rPr lang="en-US" altLang="zh-CN" sz="2400" dirty="0" smtClean="0">
                <a:latin typeface="Symbol" pitchFamily="18" charset="2"/>
                <a:ea typeface="宋体" pitchFamily="2" charset="-122"/>
              </a:rPr>
              <a:t>m</a:t>
            </a:r>
            <a:r>
              <a:rPr lang="en-US" altLang="zh-CN" sz="2400" dirty="0" smtClean="0">
                <a:ea typeface="宋体" pitchFamily="2" charset="-122"/>
              </a:rPr>
              <a:t>=E(X)</a:t>
            </a:r>
            <a:r>
              <a:rPr lang="en-US" altLang="zh-CN" sz="2400" dirty="0" smtClean="0">
                <a:ea typeface="宋体" pitchFamily="2" charset="-122"/>
                <a:sym typeface="Math1" pitchFamily="2" charset="2"/>
              </a:rPr>
              <a:t>=(0)(0.1)+(1)(0.6)+(2)(0.3)=1.2</a:t>
            </a:r>
          </a:p>
        </p:txBody>
      </p:sp>
      <p:grpSp>
        <p:nvGrpSpPr>
          <p:cNvPr id="51203" name="Group 14"/>
          <p:cNvGrpSpPr>
            <a:grpSpLocks/>
          </p:cNvGrpSpPr>
          <p:nvPr/>
        </p:nvGrpSpPr>
        <p:grpSpPr bwMode="auto">
          <a:xfrm>
            <a:off x="3200400" y="4953000"/>
            <a:ext cx="4648200" cy="838200"/>
            <a:chOff x="1536" y="3696"/>
            <a:chExt cx="2928" cy="528"/>
          </a:xfrm>
        </p:grpSpPr>
        <p:sp>
          <p:nvSpPr>
            <p:cNvPr id="51205" name="Line 5"/>
            <p:cNvSpPr>
              <a:spLocks noChangeShapeType="1"/>
            </p:cNvSpPr>
            <p:nvPr/>
          </p:nvSpPr>
          <p:spPr bwMode="auto">
            <a:xfrm>
              <a:off x="1536" y="3984"/>
              <a:ext cx="2928" cy="0"/>
            </a:xfrm>
            <a:prstGeom prst="line">
              <a:avLst/>
            </a:prstGeom>
            <a:noFill/>
            <a:ln w="9525">
              <a:solidFill>
                <a:schemeClr val="tx1"/>
              </a:solidFill>
              <a:miter lim="800000"/>
              <a:headEnd/>
              <a:tailEnd/>
            </a:ln>
          </p:spPr>
          <p:txBody>
            <a:bodyPr wrap="none"/>
            <a:lstStyle/>
            <a:p>
              <a:endParaRPr lang="en-IN"/>
            </a:p>
          </p:txBody>
        </p:sp>
        <p:sp>
          <p:nvSpPr>
            <p:cNvPr id="51206" name="Text Box 6"/>
            <p:cNvSpPr txBox="1">
              <a:spLocks noChangeArrowheads="1"/>
            </p:cNvSpPr>
            <p:nvPr/>
          </p:nvSpPr>
          <p:spPr bwMode="auto">
            <a:xfrm>
              <a:off x="1584" y="3696"/>
              <a:ext cx="384" cy="288"/>
            </a:xfrm>
            <a:prstGeom prst="rect">
              <a:avLst/>
            </a:prstGeom>
            <a:noFill/>
            <a:ln w="9525">
              <a:noFill/>
              <a:miter lim="800000"/>
              <a:headEnd/>
              <a:tailEnd/>
            </a:ln>
          </p:spPr>
          <p:txBody>
            <a:bodyPr>
              <a:spAutoFit/>
            </a:bodyPr>
            <a:lstStyle/>
            <a:p>
              <a:pPr>
                <a:spcBef>
                  <a:spcPct val="50000"/>
                </a:spcBef>
              </a:pPr>
              <a:r>
                <a:rPr lang="en-US" altLang="zh-CN">
                  <a:ea typeface="宋体" pitchFamily="2" charset="-122"/>
                </a:rPr>
                <a:t>0.1</a:t>
              </a:r>
            </a:p>
          </p:txBody>
        </p:sp>
        <p:sp>
          <p:nvSpPr>
            <p:cNvPr id="51207" name="Text Box 7"/>
            <p:cNvSpPr txBox="1">
              <a:spLocks noChangeArrowheads="1"/>
            </p:cNvSpPr>
            <p:nvPr/>
          </p:nvSpPr>
          <p:spPr bwMode="auto">
            <a:xfrm>
              <a:off x="2688" y="3696"/>
              <a:ext cx="384" cy="288"/>
            </a:xfrm>
            <a:prstGeom prst="rect">
              <a:avLst/>
            </a:prstGeom>
            <a:noFill/>
            <a:ln w="9525">
              <a:noFill/>
              <a:miter lim="800000"/>
              <a:headEnd/>
              <a:tailEnd/>
            </a:ln>
          </p:spPr>
          <p:txBody>
            <a:bodyPr>
              <a:spAutoFit/>
            </a:bodyPr>
            <a:lstStyle/>
            <a:p>
              <a:pPr>
                <a:spcBef>
                  <a:spcPct val="50000"/>
                </a:spcBef>
              </a:pPr>
              <a:r>
                <a:rPr lang="en-US" altLang="zh-CN" dirty="0">
                  <a:ea typeface="宋体" pitchFamily="2" charset="-122"/>
                </a:rPr>
                <a:t>0.6</a:t>
              </a:r>
            </a:p>
          </p:txBody>
        </p:sp>
        <p:sp>
          <p:nvSpPr>
            <p:cNvPr id="51208" name="Text Box 8"/>
            <p:cNvSpPr txBox="1">
              <a:spLocks noChangeArrowheads="1"/>
            </p:cNvSpPr>
            <p:nvPr/>
          </p:nvSpPr>
          <p:spPr bwMode="auto">
            <a:xfrm>
              <a:off x="3984" y="3696"/>
              <a:ext cx="384" cy="288"/>
            </a:xfrm>
            <a:prstGeom prst="rect">
              <a:avLst/>
            </a:prstGeom>
            <a:noFill/>
            <a:ln w="9525">
              <a:noFill/>
              <a:miter lim="800000"/>
              <a:headEnd/>
              <a:tailEnd/>
            </a:ln>
          </p:spPr>
          <p:txBody>
            <a:bodyPr>
              <a:spAutoFit/>
            </a:bodyPr>
            <a:lstStyle/>
            <a:p>
              <a:pPr>
                <a:spcBef>
                  <a:spcPct val="50000"/>
                </a:spcBef>
              </a:pPr>
              <a:r>
                <a:rPr lang="en-US" altLang="zh-CN">
                  <a:ea typeface="宋体" pitchFamily="2" charset="-122"/>
                </a:rPr>
                <a:t>0.3</a:t>
              </a:r>
            </a:p>
          </p:txBody>
        </p:sp>
        <p:sp>
          <p:nvSpPr>
            <p:cNvPr id="51209" name="Text Box 9"/>
            <p:cNvSpPr txBox="1">
              <a:spLocks noChangeArrowheads="1"/>
            </p:cNvSpPr>
            <p:nvPr/>
          </p:nvSpPr>
          <p:spPr bwMode="auto">
            <a:xfrm>
              <a:off x="1584" y="3936"/>
              <a:ext cx="384" cy="288"/>
            </a:xfrm>
            <a:prstGeom prst="rect">
              <a:avLst/>
            </a:prstGeom>
            <a:noFill/>
            <a:ln w="9525">
              <a:noFill/>
              <a:miter lim="800000"/>
              <a:headEnd/>
              <a:tailEnd/>
            </a:ln>
          </p:spPr>
          <p:txBody>
            <a:bodyPr>
              <a:spAutoFit/>
            </a:bodyPr>
            <a:lstStyle/>
            <a:p>
              <a:pPr>
                <a:spcBef>
                  <a:spcPct val="50000"/>
                </a:spcBef>
              </a:pPr>
              <a:r>
                <a:rPr lang="en-US" altLang="zh-CN">
                  <a:ea typeface="宋体" pitchFamily="2" charset="-122"/>
                </a:rPr>
                <a:t>0</a:t>
              </a:r>
            </a:p>
          </p:txBody>
        </p:sp>
        <p:sp>
          <p:nvSpPr>
            <p:cNvPr id="51210" name="Text Box 10"/>
            <p:cNvSpPr txBox="1">
              <a:spLocks noChangeArrowheads="1"/>
            </p:cNvSpPr>
            <p:nvPr/>
          </p:nvSpPr>
          <p:spPr bwMode="auto">
            <a:xfrm>
              <a:off x="2688" y="3936"/>
              <a:ext cx="384" cy="288"/>
            </a:xfrm>
            <a:prstGeom prst="rect">
              <a:avLst/>
            </a:prstGeom>
            <a:noFill/>
            <a:ln w="9525">
              <a:noFill/>
              <a:miter lim="800000"/>
              <a:headEnd/>
              <a:tailEnd/>
            </a:ln>
          </p:spPr>
          <p:txBody>
            <a:bodyPr>
              <a:spAutoFit/>
            </a:bodyPr>
            <a:lstStyle/>
            <a:p>
              <a:pPr>
                <a:spcBef>
                  <a:spcPct val="50000"/>
                </a:spcBef>
              </a:pPr>
              <a:r>
                <a:rPr lang="en-US" altLang="zh-CN">
                  <a:ea typeface="宋体" pitchFamily="2" charset="-122"/>
                </a:rPr>
                <a:t>1</a:t>
              </a:r>
            </a:p>
          </p:txBody>
        </p:sp>
        <p:sp>
          <p:nvSpPr>
            <p:cNvPr id="51211" name="Text Box 11"/>
            <p:cNvSpPr txBox="1">
              <a:spLocks noChangeArrowheads="1"/>
            </p:cNvSpPr>
            <p:nvPr/>
          </p:nvSpPr>
          <p:spPr bwMode="auto">
            <a:xfrm>
              <a:off x="4032" y="3936"/>
              <a:ext cx="384" cy="288"/>
            </a:xfrm>
            <a:prstGeom prst="rect">
              <a:avLst/>
            </a:prstGeom>
            <a:noFill/>
            <a:ln w="9525">
              <a:noFill/>
              <a:miter lim="800000"/>
              <a:headEnd/>
              <a:tailEnd/>
            </a:ln>
          </p:spPr>
          <p:txBody>
            <a:bodyPr>
              <a:spAutoFit/>
            </a:bodyPr>
            <a:lstStyle/>
            <a:p>
              <a:pPr>
                <a:spcBef>
                  <a:spcPct val="50000"/>
                </a:spcBef>
              </a:pPr>
              <a:r>
                <a:rPr lang="en-US" altLang="zh-CN">
                  <a:ea typeface="宋体" pitchFamily="2" charset="-122"/>
                </a:rPr>
                <a:t>2</a:t>
              </a:r>
            </a:p>
          </p:txBody>
        </p:sp>
        <p:sp>
          <p:nvSpPr>
            <p:cNvPr id="51212" name="Line 12"/>
            <p:cNvSpPr>
              <a:spLocks noChangeShapeType="1"/>
            </p:cNvSpPr>
            <p:nvPr/>
          </p:nvSpPr>
          <p:spPr bwMode="auto">
            <a:xfrm flipV="1">
              <a:off x="3072" y="3984"/>
              <a:ext cx="0" cy="144"/>
            </a:xfrm>
            <a:prstGeom prst="line">
              <a:avLst/>
            </a:prstGeom>
            <a:noFill/>
            <a:ln w="9525">
              <a:solidFill>
                <a:schemeClr val="tx1"/>
              </a:solidFill>
              <a:miter lim="800000"/>
              <a:headEnd/>
              <a:tailEnd type="triangle" w="med" len="med"/>
            </a:ln>
          </p:spPr>
          <p:txBody>
            <a:bodyPr wrap="none"/>
            <a:lstStyle/>
            <a:p>
              <a:endParaRPr lang="en-IN"/>
            </a:p>
          </p:txBody>
        </p:sp>
      </p:grpSp>
      <p:sp>
        <p:nvSpPr>
          <p:cNvPr id="51204" name="Text Box 13"/>
          <p:cNvSpPr txBox="1">
            <a:spLocks noChangeArrowheads="1"/>
          </p:cNvSpPr>
          <p:nvPr/>
        </p:nvSpPr>
        <p:spPr bwMode="auto">
          <a:xfrm>
            <a:off x="5486400" y="5638800"/>
            <a:ext cx="360363" cy="457200"/>
          </a:xfrm>
          <a:prstGeom prst="rect">
            <a:avLst/>
          </a:prstGeom>
          <a:noFill/>
          <a:ln w="9525">
            <a:noFill/>
            <a:miter lim="800000"/>
            <a:headEnd/>
            <a:tailEnd/>
          </a:ln>
        </p:spPr>
        <p:txBody>
          <a:bodyPr wrap="none">
            <a:spAutoFit/>
          </a:bodyPr>
          <a:lstStyle/>
          <a:p>
            <a:r>
              <a:rPr lang="en-US" altLang="zh-CN" dirty="0">
                <a:latin typeface="Symbol" pitchFamily="18" charset="2"/>
                <a:ea typeface="宋体" pitchFamily="2" charset="-122"/>
              </a:rPr>
              <a:t>m</a:t>
            </a:r>
          </a:p>
        </p:txBody>
      </p:sp>
      <p:pic>
        <p:nvPicPr>
          <p:cNvPr id="13" name="Picture 1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14"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685800" y="768350"/>
            <a:ext cx="7772400" cy="908050"/>
          </a:xfrm>
        </p:spPr>
        <p:txBody>
          <a:bodyPr/>
          <a:lstStyle/>
          <a:p>
            <a:pPr eaLnBrk="1" hangingPunct="1"/>
            <a:r>
              <a:rPr lang="en-US" altLang="zh-CN" sz="3600" smtClean="0">
                <a:ea typeface="宋体" pitchFamily="2" charset="-122"/>
              </a:rPr>
              <a:t>The mean of a probability distribution</a:t>
            </a:r>
          </a:p>
        </p:txBody>
      </p:sp>
      <p:sp>
        <p:nvSpPr>
          <p:cNvPr id="32771" name="Rectangle 3"/>
          <p:cNvSpPr>
            <a:spLocks noGrp="1" noChangeArrowheads="1"/>
          </p:cNvSpPr>
          <p:nvPr>
            <p:ph idx="1"/>
          </p:nvPr>
        </p:nvSpPr>
        <p:spPr/>
        <p:txBody>
          <a:bodyPr/>
          <a:lstStyle/>
          <a:p>
            <a:pPr marL="533400" indent="-533400" eaLnBrk="1" hangingPunct="1">
              <a:lnSpc>
                <a:spcPct val="90000"/>
              </a:lnSpc>
            </a:pPr>
            <a:r>
              <a:rPr lang="en-US" altLang="zh-CN" sz="2800" b="1" dirty="0" smtClean="0">
                <a:ea typeface="宋体" pitchFamily="2" charset="-122"/>
              </a:rPr>
              <a:t>Binomial distribution</a:t>
            </a:r>
          </a:p>
          <a:p>
            <a:pPr marL="533400" indent="-533400" eaLnBrk="1" hangingPunct="1">
              <a:lnSpc>
                <a:spcPct val="90000"/>
              </a:lnSpc>
              <a:buFontTx/>
              <a:buNone/>
            </a:pPr>
            <a:r>
              <a:rPr lang="en-US" altLang="zh-CN" sz="2800" dirty="0" smtClean="0">
                <a:ea typeface="宋体" pitchFamily="2" charset="-122"/>
              </a:rPr>
              <a:t>   	n= Number of trials,  </a:t>
            </a:r>
          </a:p>
          <a:p>
            <a:pPr marL="533400" indent="-533400" eaLnBrk="1" hangingPunct="1">
              <a:lnSpc>
                <a:spcPct val="90000"/>
              </a:lnSpc>
              <a:buFontTx/>
              <a:buNone/>
            </a:pPr>
            <a:r>
              <a:rPr lang="en-US" altLang="zh-CN" sz="2800" dirty="0" smtClean="0">
                <a:ea typeface="宋体" pitchFamily="2" charset="-122"/>
              </a:rPr>
              <a:t>	p=probability of success on each trial</a:t>
            </a:r>
          </a:p>
          <a:p>
            <a:pPr marL="533400" indent="-533400" eaLnBrk="1" hangingPunct="1">
              <a:lnSpc>
                <a:spcPct val="90000"/>
              </a:lnSpc>
              <a:buFontTx/>
              <a:buNone/>
            </a:pPr>
            <a:r>
              <a:rPr lang="en-US" altLang="zh-CN" sz="2800" dirty="0" smtClean="0">
                <a:ea typeface="宋体" pitchFamily="2" charset="-122"/>
              </a:rPr>
              <a:t>   	X=Number of successes</a:t>
            </a:r>
          </a:p>
          <a:p>
            <a:pPr marL="533400" indent="-533400" eaLnBrk="1" hangingPunct="1">
              <a:lnSpc>
                <a:spcPct val="90000"/>
              </a:lnSpc>
              <a:buFontTx/>
              <a:buNone/>
            </a:pPr>
            <a:r>
              <a:rPr lang="en-US" altLang="zh-CN" sz="2800" b="1" dirty="0" smtClean="0">
                <a:ea typeface="宋体" pitchFamily="2" charset="-122"/>
                <a:sym typeface="Math1" pitchFamily="2" charset="2"/>
              </a:rPr>
              <a:t>	</a:t>
            </a:r>
          </a:p>
          <a:p>
            <a:pPr marL="533400" indent="-533400" eaLnBrk="1" hangingPunct="1">
              <a:lnSpc>
                <a:spcPct val="90000"/>
              </a:lnSpc>
              <a:buFontTx/>
              <a:buNone/>
            </a:pPr>
            <a:endParaRPr lang="en-US" altLang="zh-CN" sz="2800" dirty="0" smtClean="0">
              <a:ea typeface="宋体" pitchFamily="2" charset="-122"/>
              <a:sym typeface="Math1" pitchFamily="2" charset="2"/>
            </a:endParaRPr>
          </a:p>
        </p:txBody>
      </p:sp>
      <p:graphicFrame>
        <p:nvGraphicFramePr>
          <p:cNvPr id="32772" name="Object 4"/>
          <p:cNvGraphicFramePr>
            <a:graphicFrameLocks noChangeAspect="1"/>
          </p:cNvGraphicFramePr>
          <p:nvPr/>
        </p:nvGraphicFramePr>
        <p:xfrm>
          <a:off x="1676400" y="4191000"/>
          <a:ext cx="6172200" cy="1262063"/>
        </p:xfrm>
        <a:graphic>
          <a:graphicData uri="http://schemas.openxmlformats.org/presentationml/2006/ole">
            <p:oleObj spid="_x0000_s20482" name="Equation" r:id="rId3" imgW="2298600" imgH="469800" progId="">
              <p:embed/>
            </p:oleObj>
          </a:graphicData>
        </a:graphic>
      </p:graphicFrame>
      <p:pic>
        <p:nvPicPr>
          <p:cNvPr id="5" name="Picture 4"/>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6"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5"/>
              </a:rPr>
              <a:t>www.isquareit.edu.in</a:t>
            </a:r>
            <a:r>
              <a:rPr lang="en-US" dirty="0" smtClean="0">
                <a:solidFill>
                  <a:srgbClr val="FF0000"/>
                </a:solidFill>
              </a:rPr>
              <a:t> ; Email - </a:t>
            </a:r>
            <a:r>
              <a:rPr lang="en-US" dirty="0" smtClean="0">
                <a:solidFill>
                  <a:srgbClr val="FF0000"/>
                </a:solidFill>
                <a:hlinkClick r:id="rId6"/>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barn(outVertical)">
                                      <p:cBhvr>
                                        <p:cTn id="7" dur="500"/>
                                        <p:tgtEl>
                                          <p:spTgt spid="327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32771">
                                            <p:txEl>
                                              <p:pRg st="1" end="1"/>
                                            </p:txEl>
                                          </p:spTgt>
                                        </p:tgtEl>
                                        <p:attrNameLst>
                                          <p:attrName>style.visibility</p:attrName>
                                        </p:attrNameLst>
                                      </p:cBhvr>
                                      <p:to>
                                        <p:strVal val="visible"/>
                                      </p:to>
                                    </p:set>
                                    <p:animEffect transition="in" filter="barn(outVertical)">
                                      <p:cBhvr>
                                        <p:cTn id="12" dur="500"/>
                                        <p:tgtEl>
                                          <p:spTgt spid="327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32771">
                                            <p:txEl>
                                              <p:pRg st="2" end="2"/>
                                            </p:txEl>
                                          </p:spTgt>
                                        </p:tgtEl>
                                        <p:attrNameLst>
                                          <p:attrName>style.visibility</p:attrName>
                                        </p:attrNameLst>
                                      </p:cBhvr>
                                      <p:to>
                                        <p:strVal val="visible"/>
                                      </p:to>
                                    </p:set>
                                    <p:animEffect transition="in" filter="barn(outVertical)">
                                      <p:cBhvr>
                                        <p:cTn id="17" dur="500"/>
                                        <p:tgtEl>
                                          <p:spTgt spid="327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32771">
                                            <p:txEl>
                                              <p:pRg st="3" end="3"/>
                                            </p:txEl>
                                          </p:spTgt>
                                        </p:tgtEl>
                                        <p:attrNameLst>
                                          <p:attrName>style.visibility</p:attrName>
                                        </p:attrNameLst>
                                      </p:cBhvr>
                                      <p:to>
                                        <p:strVal val="visible"/>
                                      </p:to>
                                    </p:set>
                                    <p:animEffect transition="in" filter="barn(outVertical)">
                                      <p:cBhvr>
                                        <p:cTn id="22" dur="500"/>
                                        <p:tgtEl>
                                          <p:spTgt spid="3277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2772"/>
                                        </p:tgtEl>
                                        <p:attrNameLst>
                                          <p:attrName>style.visibility</p:attrName>
                                        </p:attrNameLst>
                                      </p:cBhvr>
                                      <p:to>
                                        <p:strVal val="visible"/>
                                      </p:to>
                                    </p:set>
                                    <p:anim calcmode="lin" valueType="num">
                                      <p:cBhvr additive="base">
                                        <p:cTn id="27" dur="500" fill="hold"/>
                                        <p:tgtEl>
                                          <p:spTgt spid="32772"/>
                                        </p:tgtEl>
                                        <p:attrNameLst>
                                          <p:attrName>ppt_x</p:attrName>
                                        </p:attrNameLst>
                                      </p:cBhvr>
                                      <p:tavLst>
                                        <p:tav tm="0">
                                          <p:val>
                                            <p:strVal val="#ppt_x"/>
                                          </p:val>
                                        </p:tav>
                                        <p:tav tm="100000">
                                          <p:val>
                                            <p:strVal val="#ppt_x"/>
                                          </p:val>
                                        </p:tav>
                                      </p:tavLst>
                                    </p:anim>
                                    <p:anim calcmode="lin" valueType="num">
                                      <p:cBhvr additive="base">
                                        <p:cTn id="28" dur="500" fill="hold"/>
                                        <p:tgtEl>
                                          <p:spTgt spid="3277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endParaRPr lang="zh-CN" altLang="en-US" smtClean="0">
              <a:ea typeface="宋体" pitchFamily="2" charset="-122"/>
            </a:endParaRPr>
          </a:p>
        </p:txBody>
      </p:sp>
      <p:sp>
        <p:nvSpPr>
          <p:cNvPr id="52227" name="Rectangle 3"/>
          <p:cNvSpPr>
            <a:spLocks noGrp="1" noChangeArrowheads="1"/>
          </p:cNvSpPr>
          <p:nvPr>
            <p:ph idx="1"/>
          </p:nvPr>
        </p:nvSpPr>
        <p:spPr/>
        <p:txBody>
          <a:bodyPr/>
          <a:lstStyle/>
          <a:p>
            <a:pPr eaLnBrk="1" hangingPunct="1"/>
            <a:r>
              <a:rPr lang="en-US" altLang="zh-CN" dirty="0" smtClean="0">
                <a:ea typeface="宋体" pitchFamily="2" charset="-122"/>
                <a:sym typeface="Math1" pitchFamily="2" charset="2"/>
              </a:rPr>
              <a:t>Toss a die n=60 times, X=Number of 6’s</a:t>
            </a:r>
          </a:p>
          <a:p>
            <a:pPr eaLnBrk="1" hangingPunct="1">
              <a:buFontTx/>
              <a:buNone/>
            </a:pPr>
            <a:r>
              <a:rPr lang="en-US" altLang="zh-CN" dirty="0" smtClean="0">
                <a:ea typeface="宋体" pitchFamily="2" charset="-122"/>
                <a:sym typeface="Math1" pitchFamily="2" charset="2"/>
              </a:rPr>
              <a:t>	known that p=1/6</a:t>
            </a:r>
          </a:p>
          <a:p>
            <a:pPr eaLnBrk="1" hangingPunct="1">
              <a:buFontTx/>
              <a:buNone/>
            </a:pPr>
            <a:r>
              <a:rPr lang="en-US" altLang="zh-CN" dirty="0" smtClean="0">
                <a:ea typeface="宋体" pitchFamily="2" charset="-122"/>
                <a:sym typeface="Math1" pitchFamily="2" charset="2"/>
              </a:rPr>
              <a:t>     </a:t>
            </a:r>
            <a:r>
              <a:rPr lang="el-GR" dirty="0" smtClean="0">
                <a:sym typeface="Math1" pitchFamily="2" charset="2"/>
              </a:rPr>
              <a:t>μ</a:t>
            </a:r>
            <a:r>
              <a:rPr lang="en-US" altLang="zh-CN" dirty="0" smtClean="0">
                <a:ea typeface="宋体" pitchFamily="2" charset="-122"/>
                <a:sym typeface="Math1" pitchFamily="2" charset="2"/>
              </a:rPr>
              <a:t>=</a:t>
            </a:r>
            <a:r>
              <a:rPr lang="el-GR" dirty="0" smtClean="0">
                <a:sym typeface="Math1" pitchFamily="2" charset="2"/>
              </a:rPr>
              <a:t>μ</a:t>
            </a:r>
            <a:r>
              <a:rPr lang="en-US" altLang="zh-CN" baseline="-25000" dirty="0" smtClean="0">
                <a:ea typeface="宋体" pitchFamily="2" charset="-122"/>
                <a:sym typeface="Math1" pitchFamily="2" charset="2"/>
              </a:rPr>
              <a:t>X</a:t>
            </a:r>
            <a:r>
              <a:rPr lang="en-US" altLang="zh-CN" dirty="0" smtClean="0">
                <a:ea typeface="宋体" pitchFamily="2" charset="-122"/>
              </a:rPr>
              <a:t> </a:t>
            </a:r>
            <a:r>
              <a:rPr lang="en-US" altLang="zh-CN" dirty="0" smtClean="0">
                <a:ea typeface="宋体" pitchFamily="2" charset="-122"/>
                <a:sym typeface="Math1" pitchFamily="2" charset="2"/>
              </a:rPr>
              <a:t>=E(X)=</a:t>
            </a:r>
            <a:r>
              <a:rPr lang="en-US" altLang="zh-CN" dirty="0" err="1" smtClean="0">
                <a:ea typeface="宋体" pitchFamily="2" charset="-122"/>
                <a:sym typeface="Math1" pitchFamily="2" charset="2"/>
              </a:rPr>
              <a:t>np</a:t>
            </a:r>
            <a:r>
              <a:rPr lang="en-US" altLang="zh-CN" dirty="0" smtClean="0">
                <a:ea typeface="宋体" pitchFamily="2" charset="-122"/>
                <a:sym typeface="Math1" pitchFamily="2" charset="2"/>
              </a:rPr>
              <a:t>=(60)(1/6)=10</a:t>
            </a:r>
          </a:p>
          <a:p>
            <a:pPr eaLnBrk="1" hangingPunct="1">
              <a:buFontTx/>
              <a:buNone/>
            </a:pPr>
            <a:r>
              <a:rPr lang="en-US" altLang="zh-CN" dirty="0" smtClean="0">
                <a:ea typeface="宋体" pitchFamily="2" charset="-122"/>
              </a:rPr>
              <a:t> </a:t>
            </a:r>
          </a:p>
          <a:p>
            <a:pPr eaLnBrk="1" hangingPunct="1">
              <a:buFontTx/>
              <a:buNone/>
            </a:pPr>
            <a:r>
              <a:rPr lang="en-US" altLang="zh-CN" dirty="0" smtClean="0">
                <a:ea typeface="宋体" pitchFamily="2" charset="-122"/>
                <a:sym typeface="Math1" pitchFamily="2" charset="2"/>
              </a:rPr>
              <a:t>	We expect to get 10 6’s.   </a:t>
            </a:r>
          </a:p>
          <a:p>
            <a:pPr eaLnBrk="1" hangingPunct="1"/>
            <a:endParaRPr lang="zh-CN" altLang="en-US" dirty="0" smtClean="0">
              <a:ea typeface="宋体" pitchFamily="2" charset="-122"/>
            </a:endParaRP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5"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685800" y="768350"/>
            <a:ext cx="7772400" cy="527050"/>
          </a:xfrm>
        </p:spPr>
        <p:txBody>
          <a:bodyPr>
            <a:normAutofit fontScale="90000"/>
          </a:bodyPr>
          <a:lstStyle/>
          <a:p>
            <a:pPr algn="l" eaLnBrk="1" hangingPunct="1"/>
            <a:r>
              <a:rPr lang="en-US" altLang="zh-CN" sz="3600" smtClean="0">
                <a:ea typeface="宋体" pitchFamily="2" charset="-122"/>
              </a:rPr>
              <a:t>Hypergeometric Distribution</a:t>
            </a:r>
          </a:p>
        </p:txBody>
      </p:sp>
      <p:sp>
        <p:nvSpPr>
          <p:cNvPr id="21508" name="Rectangle 3"/>
          <p:cNvSpPr>
            <a:spLocks noGrp="1" noChangeArrowheads="1"/>
          </p:cNvSpPr>
          <p:nvPr>
            <p:ph idx="1"/>
          </p:nvPr>
        </p:nvSpPr>
        <p:spPr>
          <a:xfrm>
            <a:off x="685800" y="1676400"/>
            <a:ext cx="7772400" cy="4495800"/>
          </a:xfrm>
        </p:spPr>
        <p:txBody>
          <a:bodyPr/>
          <a:lstStyle/>
          <a:p>
            <a:pPr eaLnBrk="1" hangingPunct="1">
              <a:buFontTx/>
              <a:buNone/>
            </a:pPr>
            <a:r>
              <a:rPr lang="en-US" altLang="zh-CN" dirty="0" smtClean="0">
                <a:ea typeface="宋体" pitchFamily="2" charset="-122"/>
              </a:rPr>
              <a:t>	a – successes   </a:t>
            </a:r>
          </a:p>
          <a:p>
            <a:pPr eaLnBrk="1" hangingPunct="1">
              <a:buFontTx/>
              <a:buNone/>
            </a:pPr>
            <a:r>
              <a:rPr lang="en-US" altLang="zh-CN" dirty="0" smtClean="0">
                <a:ea typeface="宋体" pitchFamily="2" charset="-122"/>
              </a:rPr>
              <a:t>	b – non-successes</a:t>
            </a:r>
          </a:p>
          <a:p>
            <a:pPr eaLnBrk="1" hangingPunct="1">
              <a:buFontTx/>
              <a:buNone/>
            </a:pPr>
            <a:r>
              <a:rPr lang="en-US" altLang="zh-CN" dirty="0" smtClean="0">
                <a:ea typeface="宋体" pitchFamily="2" charset="-122"/>
              </a:rPr>
              <a:t>   pick n balls without replacement</a:t>
            </a:r>
          </a:p>
          <a:p>
            <a:pPr eaLnBrk="1" hangingPunct="1">
              <a:buFontTx/>
              <a:buNone/>
            </a:pPr>
            <a:r>
              <a:rPr lang="en-US" altLang="zh-CN" dirty="0" smtClean="0">
                <a:ea typeface="宋体" pitchFamily="2" charset="-122"/>
              </a:rPr>
              <a:t>   X=Number of successes</a:t>
            </a:r>
          </a:p>
          <a:p>
            <a:pPr eaLnBrk="1" hangingPunct="1">
              <a:buFontTx/>
              <a:buNone/>
            </a:pPr>
            <a:endParaRPr lang="en-US" altLang="zh-CN" dirty="0" smtClean="0">
              <a:ea typeface="宋体" pitchFamily="2" charset="-122"/>
            </a:endParaRPr>
          </a:p>
          <a:p>
            <a:pPr eaLnBrk="1" hangingPunct="1">
              <a:buFontTx/>
              <a:buNone/>
            </a:pPr>
            <a:endParaRPr lang="en-US" altLang="zh-CN" dirty="0" smtClean="0">
              <a:ea typeface="宋体" pitchFamily="2" charset="-122"/>
            </a:endParaRPr>
          </a:p>
          <a:p>
            <a:pPr eaLnBrk="1" hangingPunct="1">
              <a:buFontTx/>
              <a:buNone/>
            </a:pPr>
            <a:endParaRPr lang="en-US" altLang="zh-CN" dirty="0" smtClean="0">
              <a:ea typeface="宋体" pitchFamily="2" charset="-122"/>
            </a:endParaRPr>
          </a:p>
        </p:txBody>
      </p:sp>
      <p:graphicFrame>
        <p:nvGraphicFramePr>
          <p:cNvPr id="21506" name="Object 4"/>
          <p:cNvGraphicFramePr>
            <a:graphicFrameLocks noChangeAspect="1"/>
          </p:cNvGraphicFramePr>
          <p:nvPr/>
        </p:nvGraphicFramePr>
        <p:xfrm>
          <a:off x="1219200" y="3962400"/>
          <a:ext cx="6553200" cy="2070100"/>
        </p:xfrm>
        <a:graphic>
          <a:graphicData uri="http://schemas.openxmlformats.org/presentationml/2006/ole">
            <p:oleObj spid="_x0000_s21506" name="Equation" r:id="rId3" imgW="2323800" imgH="876240" progId="">
              <p:embed/>
            </p:oleObj>
          </a:graphicData>
        </a:graphic>
      </p:graphicFrame>
      <p:pic>
        <p:nvPicPr>
          <p:cNvPr id="5" name="Picture 4"/>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6"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5"/>
              </a:rPr>
              <a:t>www.isquareit.edu.in</a:t>
            </a:r>
            <a:r>
              <a:rPr lang="en-US" dirty="0" smtClean="0">
                <a:solidFill>
                  <a:srgbClr val="FF0000"/>
                </a:solidFill>
              </a:rPr>
              <a:t> ; Email - </a:t>
            </a:r>
            <a:r>
              <a:rPr lang="en-US" dirty="0" smtClean="0">
                <a:solidFill>
                  <a:srgbClr val="FF0000"/>
                </a:solidFill>
                <a:hlinkClick r:id="rId6"/>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762000" y="304800"/>
            <a:ext cx="7772400" cy="1143000"/>
          </a:xfrm>
        </p:spPr>
        <p:txBody>
          <a:bodyPr/>
          <a:lstStyle/>
          <a:p>
            <a:pPr eaLnBrk="1" hangingPunct="1"/>
            <a:r>
              <a:rPr lang="en-US" altLang="zh-CN" smtClean="0">
                <a:ea typeface="宋体" pitchFamily="2" charset="-122"/>
              </a:rPr>
              <a:t>Example</a:t>
            </a:r>
          </a:p>
        </p:txBody>
      </p:sp>
      <p:sp>
        <p:nvSpPr>
          <p:cNvPr id="22532" name="Rectangle 3"/>
          <p:cNvSpPr>
            <a:spLocks noGrp="1" noChangeArrowheads="1"/>
          </p:cNvSpPr>
          <p:nvPr>
            <p:ph idx="1"/>
          </p:nvPr>
        </p:nvSpPr>
        <p:spPr>
          <a:xfrm>
            <a:off x="685800" y="1447800"/>
            <a:ext cx="7772400" cy="4648200"/>
          </a:xfrm>
        </p:spPr>
        <p:txBody>
          <a:bodyPr/>
          <a:lstStyle/>
          <a:p>
            <a:pPr eaLnBrk="1" hangingPunct="1">
              <a:lnSpc>
                <a:spcPct val="90000"/>
              </a:lnSpc>
            </a:pPr>
            <a:r>
              <a:rPr lang="en-US" altLang="zh-CN" sz="2800" dirty="0" smtClean="0">
                <a:ea typeface="宋体" pitchFamily="2" charset="-122"/>
              </a:rPr>
              <a:t>50 balls</a:t>
            </a:r>
          </a:p>
          <a:p>
            <a:pPr eaLnBrk="1" hangingPunct="1">
              <a:lnSpc>
                <a:spcPct val="90000"/>
              </a:lnSpc>
            </a:pPr>
            <a:r>
              <a:rPr lang="en-US" altLang="zh-CN" sz="2800" dirty="0" smtClean="0">
                <a:ea typeface="宋体" pitchFamily="2" charset="-122"/>
              </a:rPr>
              <a:t>20 red</a:t>
            </a:r>
          </a:p>
          <a:p>
            <a:pPr eaLnBrk="1" hangingPunct="1">
              <a:lnSpc>
                <a:spcPct val="90000"/>
              </a:lnSpc>
            </a:pPr>
            <a:r>
              <a:rPr lang="en-US" altLang="zh-CN" sz="2800" dirty="0" smtClean="0">
                <a:ea typeface="宋体" pitchFamily="2" charset="-122"/>
              </a:rPr>
              <a:t>30 blue</a:t>
            </a:r>
          </a:p>
          <a:p>
            <a:pPr eaLnBrk="1" hangingPunct="1">
              <a:lnSpc>
                <a:spcPct val="90000"/>
              </a:lnSpc>
            </a:pPr>
            <a:r>
              <a:rPr lang="en-US" altLang="zh-CN" sz="2800" dirty="0" smtClean="0">
                <a:ea typeface="宋体" pitchFamily="2" charset="-122"/>
              </a:rPr>
              <a:t>N=10 chosen without replacement</a:t>
            </a:r>
          </a:p>
          <a:p>
            <a:pPr eaLnBrk="1" hangingPunct="1">
              <a:lnSpc>
                <a:spcPct val="90000"/>
              </a:lnSpc>
            </a:pPr>
            <a:r>
              <a:rPr lang="en-US" altLang="zh-CN" sz="2800" dirty="0" smtClean="0">
                <a:ea typeface="宋体" pitchFamily="2" charset="-122"/>
              </a:rPr>
              <a:t>X=Number of red</a:t>
            </a:r>
          </a:p>
          <a:p>
            <a:pPr eaLnBrk="1" hangingPunct="1">
              <a:lnSpc>
                <a:spcPct val="90000"/>
              </a:lnSpc>
            </a:pPr>
            <a:endParaRPr lang="en-US" altLang="zh-CN" sz="2800" dirty="0" smtClean="0">
              <a:ea typeface="宋体" pitchFamily="2" charset="-122"/>
            </a:endParaRPr>
          </a:p>
          <a:p>
            <a:pPr eaLnBrk="1" hangingPunct="1">
              <a:lnSpc>
                <a:spcPct val="90000"/>
              </a:lnSpc>
            </a:pPr>
            <a:endParaRPr lang="en-US" altLang="zh-CN" sz="2800" dirty="0" smtClean="0">
              <a:ea typeface="宋体" pitchFamily="2" charset="-122"/>
            </a:endParaRPr>
          </a:p>
          <a:p>
            <a:pPr eaLnBrk="1" hangingPunct="1">
              <a:lnSpc>
                <a:spcPct val="90000"/>
              </a:lnSpc>
            </a:pPr>
            <a:r>
              <a:rPr lang="en-US" altLang="zh-CN" sz="2800" dirty="0" smtClean="0">
                <a:ea typeface="宋体" pitchFamily="2" charset="-122"/>
              </a:rPr>
              <a:t>Since 40% of the balls in our box are red, we expect on average 40% of the chosen balls to be red. 40% of 10=4.</a:t>
            </a:r>
          </a:p>
          <a:p>
            <a:pPr eaLnBrk="1" hangingPunct="1">
              <a:lnSpc>
                <a:spcPct val="90000"/>
              </a:lnSpc>
              <a:buFontTx/>
              <a:buNone/>
            </a:pPr>
            <a:endParaRPr lang="zh-CN" altLang="en-US" sz="2800" dirty="0" smtClean="0">
              <a:ea typeface="宋体" pitchFamily="2" charset="-122"/>
            </a:endParaRPr>
          </a:p>
        </p:txBody>
      </p:sp>
      <p:graphicFrame>
        <p:nvGraphicFramePr>
          <p:cNvPr id="22530" name="Object 4"/>
          <p:cNvGraphicFramePr>
            <a:graphicFrameLocks noChangeAspect="1"/>
          </p:cNvGraphicFramePr>
          <p:nvPr/>
        </p:nvGraphicFramePr>
        <p:xfrm>
          <a:off x="2263775" y="3886200"/>
          <a:ext cx="4387850" cy="830263"/>
        </p:xfrm>
        <a:graphic>
          <a:graphicData uri="http://schemas.openxmlformats.org/presentationml/2006/ole">
            <p:oleObj spid="_x0000_s22530" name="Equation" r:id="rId3" imgW="2082600" imgH="393480" progId="">
              <p:embed/>
            </p:oleObj>
          </a:graphicData>
        </a:graphic>
      </p:graphicFrame>
      <p:pic>
        <p:nvPicPr>
          <p:cNvPr id="5" name="Picture 4"/>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6"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5"/>
              </a:rPr>
              <a:t>www.isquareit.edu.in</a:t>
            </a:r>
            <a:r>
              <a:rPr lang="en-US" dirty="0" smtClean="0">
                <a:solidFill>
                  <a:srgbClr val="FF0000"/>
                </a:solidFill>
              </a:rPr>
              <a:t> ; Email - </a:t>
            </a:r>
            <a:r>
              <a:rPr lang="en-US" dirty="0" smtClean="0">
                <a:solidFill>
                  <a:srgbClr val="FF0000"/>
                </a:solidFill>
                <a:hlinkClick r:id="rId6"/>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altLang="zh-CN" smtClean="0">
                <a:ea typeface="宋体" pitchFamily="2" charset="-122"/>
              </a:rPr>
              <a:t>Exercise</a:t>
            </a:r>
          </a:p>
        </p:txBody>
      </p:sp>
      <p:sp>
        <p:nvSpPr>
          <p:cNvPr id="53251" name="Rectangle 3"/>
          <p:cNvSpPr>
            <a:spLocks noGrp="1" noChangeArrowheads="1"/>
          </p:cNvSpPr>
          <p:nvPr>
            <p:ph idx="1"/>
          </p:nvPr>
        </p:nvSpPr>
        <p:spPr/>
        <p:txBody>
          <a:bodyPr/>
          <a:lstStyle/>
          <a:p>
            <a:pPr eaLnBrk="1" hangingPunct="1"/>
            <a:r>
              <a:rPr lang="en-US" altLang="zh-CN" smtClean="0">
                <a:ea typeface="宋体" pitchFamily="2" charset="-122"/>
              </a:rPr>
              <a:t>Among twelve school buses, five have worn brakes. If six of these buses are randomly picked for inspection, how many of them can be expected to have worn brakes?</a:t>
            </a: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5"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altLang="zh-CN" smtClean="0">
                <a:ea typeface="宋体" pitchFamily="2" charset="-122"/>
              </a:rPr>
              <a:t>Exercise</a:t>
            </a:r>
          </a:p>
        </p:txBody>
      </p:sp>
      <p:sp>
        <p:nvSpPr>
          <p:cNvPr id="54275" name="Rectangle 3"/>
          <p:cNvSpPr>
            <a:spLocks noGrp="1" noChangeArrowheads="1"/>
          </p:cNvSpPr>
          <p:nvPr>
            <p:ph idx="1"/>
          </p:nvPr>
        </p:nvSpPr>
        <p:spPr/>
        <p:txBody>
          <a:bodyPr/>
          <a:lstStyle/>
          <a:p>
            <a:pPr eaLnBrk="1" hangingPunct="1"/>
            <a:r>
              <a:rPr lang="en-US" altLang="zh-CN" dirty="0" smtClean="0">
                <a:ea typeface="宋体" pitchFamily="2" charset="-122"/>
              </a:rPr>
              <a:t>If 80% of certain videocassette recorders will function successfully through the 90-day warranty period, find the mean of the number of these recorders, among 10 randomly selected, that will function successfully through the 90-day warranty period.</a:t>
            </a: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5"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768350"/>
            <a:ext cx="7772400" cy="679450"/>
          </a:xfrm>
        </p:spPr>
        <p:txBody>
          <a:bodyPr/>
          <a:lstStyle/>
          <a:p>
            <a:pPr algn="l" eaLnBrk="1" hangingPunct="1"/>
            <a:r>
              <a:rPr lang="en-US" altLang="zh-CN" sz="3600" smtClean="0">
                <a:ea typeface="宋体" pitchFamily="2" charset="-122"/>
              </a:rPr>
              <a:t>Types of random variables</a:t>
            </a:r>
          </a:p>
        </p:txBody>
      </p:sp>
      <p:sp>
        <p:nvSpPr>
          <p:cNvPr id="29699" name="Rectangle 3"/>
          <p:cNvSpPr>
            <a:spLocks noGrp="1" noChangeArrowheads="1"/>
          </p:cNvSpPr>
          <p:nvPr>
            <p:ph idx="1"/>
          </p:nvPr>
        </p:nvSpPr>
        <p:spPr/>
        <p:txBody>
          <a:bodyPr/>
          <a:lstStyle/>
          <a:p>
            <a:pPr eaLnBrk="1" hangingPunct="1"/>
            <a:r>
              <a:rPr lang="en-US" altLang="zh-CN" dirty="0" smtClean="0">
                <a:ea typeface="宋体" pitchFamily="2" charset="-122"/>
              </a:rPr>
              <a:t>Discrete </a:t>
            </a:r>
          </a:p>
          <a:p>
            <a:pPr eaLnBrk="1" hangingPunct="1">
              <a:buFontTx/>
              <a:buNone/>
            </a:pPr>
            <a:r>
              <a:rPr lang="en-US" altLang="zh-CN" dirty="0" smtClean="0">
                <a:ea typeface="宋体" pitchFamily="2" charset="-122"/>
              </a:rPr>
              <a:t>  Example-</a:t>
            </a:r>
          </a:p>
          <a:p>
            <a:pPr eaLnBrk="1" hangingPunct="1">
              <a:buFontTx/>
              <a:buNone/>
            </a:pPr>
            <a:r>
              <a:rPr lang="en-US" altLang="zh-CN" dirty="0" smtClean="0">
                <a:ea typeface="宋体" pitchFamily="2" charset="-122"/>
              </a:rPr>
              <a:t>   Counts, finite-possible values</a:t>
            </a:r>
          </a:p>
          <a:p>
            <a:pPr eaLnBrk="1" hangingPunct="1">
              <a:buFontTx/>
              <a:buNone/>
            </a:pPr>
            <a:r>
              <a:rPr lang="en-US" altLang="zh-CN" dirty="0" smtClean="0">
                <a:ea typeface="宋体" pitchFamily="2" charset="-122"/>
              </a:rPr>
              <a:t> </a:t>
            </a:r>
          </a:p>
          <a:p>
            <a:pPr eaLnBrk="1" hangingPunct="1"/>
            <a:r>
              <a:rPr lang="en-US" altLang="zh-CN" dirty="0" smtClean="0">
                <a:ea typeface="宋体" pitchFamily="2" charset="-122"/>
              </a:rPr>
              <a:t>Continuous </a:t>
            </a:r>
          </a:p>
          <a:p>
            <a:pPr eaLnBrk="1" hangingPunct="1">
              <a:buFontTx/>
              <a:buNone/>
            </a:pPr>
            <a:r>
              <a:rPr lang="en-US" altLang="zh-CN" dirty="0" smtClean="0">
                <a:ea typeface="宋体" pitchFamily="2" charset="-122"/>
              </a:rPr>
              <a:t>Example</a:t>
            </a:r>
          </a:p>
          <a:p>
            <a:pPr eaLnBrk="1" hangingPunct="1">
              <a:buFontTx/>
              <a:buNone/>
            </a:pPr>
            <a:r>
              <a:rPr lang="en-US" altLang="zh-CN" dirty="0" smtClean="0">
                <a:ea typeface="宋体" pitchFamily="2" charset="-122"/>
              </a:rPr>
              <a:t>   Lifetimes, time     </a:t>
            </a: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5"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normAutofit fontScale="90000"/>
          </a:bodyPr>
          <a:lstStyle/>
          <a:p>
            <a:pPr eaLnBrk="1" hangingPunct="1"/>
            <a:r>
              <a:rPr lang="en-US" altLang="zh-CN" dirty="0" smtClean="0">
                <a:ea typeface="宋体" pitchFamily="2" charset="-122"/>
              </a:rPr>
              <a:t>4.8 Standard Deviation of a Probability Distribution</a:t>
            </a:r>
          </a:p>
        </p:txBody>
      </p:sp>
      <p:sp>
        <p:nvSpPr>
          <p:cNvPr id="23556" name="Rectangle 3"/>
          <p:cNvSpPr>
            <a:spLocks noGrp="1" noChangeArrowheads="1"/>
          </p:cNvSpPr>
          <p:nvPr>
            <p:ph idx="1"/>
          </p:nvPr>
        </p:nvSpPr>
        <p:spPr>
          <a:xfrm>
            <a:off x="685800" y="1905000"/>
            <a:ext cx="7772400" cy="3733800"/>
          </a:xfrm>
        </p:spPr>
        <p:txBody>
          <a:bodyPr/>
          <a:lstStyle/>
          <a:p>
            <a:pPr eaLnBrk="1" hangingPunct="1"/>
            <a:r>
              <a:rPr lang="en-US" altLang="zh-CN" sz="2800" dirty="0" smtClean="0">
                <a:ea typeface="宋体" pitchFamily="2" charset="-122"/>
                <a:sym typeface="Math1" pitchFamily="2" charset="2"/>
              </a:rPr>
              <a:t>Variance:</a:t>
            </a:r>
          </a:p>
          <a:p>
            <a:pPr eaLnBrk="1" hangingPunct="1">
              <a:buFontTx/>
              <a:buNone/>
            </a:pPr>
            <a:r>
              <a:rPr lang="en-US" altLang="zh-CN" sz="2800" dirty="0" smtClean="0">
                <a:ea typeface="宋体" pitchFamily="2" charset="-122"/>
                <a:sym typeface="Math1" pitchFamily="2" charset="2"/>
              </a:rPr>
              <a:t>	</a:t>
            </a:r>
            <a:r>
              <a:rPr lang="el-GR" sz="2800" dirty="0" smtClean="0">
                <a:sym typeface="Math1" pitchFamily="2" charset="2"/>
              </a:rPr>
              <a:t>σ</a:t>
            </a:r>
            <a:r>
              <a:rPr lang="en-US" altLang="zh-CN" sz="2800" baseline="30000" dirty="0" smtClean="0">
                <a:ea typeface="宋体" pitchFamily="2" charset="-122"/>
                <a:sym typeface="Math1" pitchFamily="2" charset="2"/>
              </a:rPr>
              <a:t>2</a:t>
            </a:r>
            <a:r>
              <a:rPr lang="en-US" altLang="zh-CN" sz="2800" dirty="0" smtClean="0">
                <a:ea typeface="宋体" pitchFamily="2" charset="-122"/>
                <a:sym typeface="Math1" pitchFamily="2" charset="2"/>
              </a:rPr>
              <a:t>=weighted average of (X-</a:t>
            </a:r>
            <a:r>
              <a:rPr lang="el-GR" sz="2800" dirty="0" smtClean="0">
                <a:sym typeface="Math1" pitchFamily="2" charset="2"/>
              </a:rPr>
              <a:t>μ</a:t>
            </a:r>
            <a:r>
              <a:rPr lang="en-US" altLang="zh-CN" sz="2800" dirty="0" smtClean="0">
                <a:ea typeface="宋体" pitchFamily="2" charset="-122"/>
                <a:sym typeface="Math1" pitchFamily="2" charset="2"/>
              </a:rPr>
              <a:t>)</a:t>
            </a:r>
            <a:r>
              <a:rPr lang="en-US" altLang="zh-CN" sz="2800" baseline="30000" dirty="0" smtClean="0">
                <a:ea typeface="宋体" pitchFamily="2" charset="-122"/>
                <a:sym typeface="Math1" pitchFamily="2" charset="2"/>
              </a:rPr>
              <a:t>2</a:t>
            </a:r>
          </a:p>
          <a:p>
            <a:pPr eaLnBrk="1" hangingPunct="1">
              <a:buFontTx/>
              <a:buNone/>
            </a:pPr>
            <a:r>
              <a:rPr lang="en-US" altLang="zh-CN" sz="2800" baseline="30000" dirty="0" smtClean="0">
                <a:ea typeface="宋体" pitchFamily="2" charset="-122"/>
                <a:sym typeface="Math1" pitchFamily="2" charset="2"/>
              </a:rPr>
              <a:t>            </a:t>
            </a:r>
            <a:r>
              <a:rPr lang="en-US" altLang="zh-CN" sz="2800" dirty="0" smtClean="0">
                <a:ea typeface="宋体" pitchFamily="2" charset="-122"/>
                <a:sym typeface="Math1" pitchFamily="2" charset="2"/>
              </a:rPr>
              <a:t>by the probability of each possible             </a:t>
            </a:r>
          </a:p>
          <a:p>
            <a:pPr eaLnBrk="1" hangingPunct="1">
              <a:buFontTx/>
              <a:buNone/>
            </a:pPr>
            <a:r>
              <a:rPr lang="en-US" altLang="zh-CN" sz="2800" dirty="0" smtClean="0">
                <a:ea typeface="宋体" pitchFamily="2" charset="-122"/>
                <a:sym typeface="Math1" pitchFamily="2" charset="2"/>
              </a:rPr>
              <a:t>        x value   </a:t>
            </a:r>
          </a:p>
          <a:p>
            <a:pPr eaLnBrk="1" hangingPunct="1">
              <a:buFontTx/>
              <a:buNone/>
            </a:pPr>
            <a:r>
              <a:rPr lang="en-US" altLang="zh-CN" sz="2800" dirty="0" smtClean="0">
                <a:ea typeface="宋体" pitchFamily="2" charset="-122"/>
                <a:sym typeface="Math1" pitchFamily="2" charset="2"/>
              </a:rPr>
              <a:t>      = </a:t>
            </a:r>
            <a:r>
              <a:rPr lang="en-US" altLang="zh-CN" sz="2800" dirty="0" smtClean="0">
                <a:ea typeface="宋体" pitchFamily="2" charset="-122"/>
                <a:sym typeface="Symbol" pitchFamily="18" charset="2"/>
              </a:rPr>
              <a:t></a:t>
            </a:r>
            <a:r>
              <a:rPr lang="en-US" altLang="zh-CN" sz="2800" dirty="0" smtClean="0">
                <a:ea typeface="宋体" pitchFamily="2" charset="-122"/>
                <a:sym typeface="Math1" pitchFamily="2" charset="2"/>
              </a:rPr>
              <a:t> (x- </a:t>
            </a:r>
            <a:r>
              <a:rPr lang="el-GR" sz="2800" dirty="0" smtClean="0">
                <a:sym typeface="Math1" pitchFamily="2" charset="2"/>
              </a:rPr>
              <a:t>μ</a:t>
            </a:r>
            <a:r>
              <a:rPr lang="en-US" altLang="zh-CN" sz="2800" dirty="0" smtClean="0">
                <a:ea typeface="宋体" pitchFamily="2" charset="-122"/>
                <a:sym typeface="Math1" pitchFamily="2" charset="2"/>
              </a:rPr>
              <a:t>)</a:t>
            </a:r>
            <a:r>
              <a:rPr lang="en-US" altLang="zh-CN" sz="2800" baseline="30000" dirty="0" smtClean="0">
                <a:ea typeface="宋体" pitchFamily="2" charset="-122"/>
                <a:sym typeface="Math1" pitchFamily="2" charset="2"/>
              </a:rPr>
              <a:t>2</a:t>
            </a:r>
            <a:r>
              <a:rPr lang="en-US" altLang="zh-CN" sz="2800" dirty="0" smtClean="0">
                <a:ea typeface="宋体" pitchFamily="2" charset="-122"/>
                <a:sym typeface="Math1" pitchFamily="2" charset="2"/>
              </a:rPr>
              <a:t>f(x)</a:t>
            </a:r>
          </a:p>
          <a:p>
            <a:pPr eaLnBrk="1" hangingPunct="1"/>
            <a:r>
              <a:rPr lang="en-US" altLang="zh-CN" sz="2800" dirty="0" smtClean="0">
                <a:ea typeface="宋体" pitchFamily="2" charset="-122"/>
                <a:sym typeface="Math1" pitchFamily="2" charset="2"/>
              </a:rPr>
              <a:t>Standard deviation:</a:t>
            </a:r>
          </a:p>
          <a:p>
            <a:pPr eaLnBrk="1" hangingPunct="1">
              <a:buFontTx/>
              <a:buNone/>
            </a:pPr>
            <a:r>
              <a:rPr lang="en-US" altLang="zh-CN" sz="2800" dirty="0" smtClean="0">
                <a:ea typeface="宋体" pitchFamily="2" charset="-122"/>
                <a:sym typeface="Math1" pitchFamily="2" charset="2"/>
              </a:rPr>
              <a:t>   </a:t>
            </a:r>
            <a:endParaRPr lang="el-GR" sz="2800" dirty="0" smtClean="0">
              <a:latin typeface="MS Mincho" pitchFamily="49" charset="-128"/>
              <a:ea typeface="MS Mincho" pitchFamily="49" charset="-128"/>
              <a:sym typeface="Math1" pitchFamily="2" charset="2"/>
            </a:endParaRPr>
          </a:p>
        </p:txBody>
      </p:sp>
      <p:graphicFrame>
        <p:nvGraphicFramePr>
          <p:cNvPr id="23554" name="Object 6"/>
          <p:cNvGraphicFramePr>
            <a:graphicFrameLocks noChangeAspect="1"/>
          </p:cNvGraphicFramePr>
          <p:nvPr/>
        </p:nvGraphicFramePr>
        <p:xfrm>
          <a:off x="1752600" y="5181600"/>
          <a:ext cx="2971800" cy="654050"/>
        </p:xfrm>
        <a:graphic>
          <a:graphicData uri="http://schemas.openxmlformats.org/presentationml/2006/ole">
            <p:oleObj spid="_x0000_s23554" name="Equation" r:id="rId3" imgW="1384200" imgH="304560" progId="">
              <p:embed/>
            </p:oleObj>
          </a:graphicData>
        </a:graphic>
      </p:graphicFrame>
      <p:pic>
        <p:nvPicPr>
          <p:cNvPr id="5" name="Picture 4"/>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6"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5"/>
              </a:rPr>
              <a:t>www.isquareit.edu.in</a:t>
            </a:r>
            <a:r>
              <a:rPr lang="en-US" dirty="0" smtClean="0">
                <a:solidFill>
                  <a:srgbClr val="FF0000"/>
                </a:solidFill>
              </a:rPr>
              <a:t> ; Email - </a:t>
            </a:r>
            <a:r>
              <a:rPr lang="en-US" dirty="0" smtClean="0">
                <a:solidFill>
                  <a:srgbClr val="FF0000"/>
                </a:solidFill>
                <a:hlinkClick r:id="rId6"/>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685800" y="768350"/>
            <a:ext cx="7772400" cy="679450"/>
          </a:xfrm>
        </p:spPr>
        <p:txBody>
          <a:bodyPr/>
          <a:lstStyle/>
          <a:p>
            <a:pPr algn="l" eaLnBrk="1" hangingPunct="1"/>
            <a:r>
              <a:rPr lang="en-US" altLang="zh-CN" sz="3600" dirty="0" smtClean="0">
                <a:ea typeface="宋体" pitchFamily="2" charset="-122"/>
              </a:rPr>
              <a:t>Example 4.8</a:t>
            </a:r>
          </a:p>
        </p:txBody>
      </p:sp>
      <p:sp>
        <p:nvSpPr>
          <p:cNvPr id="35843" name="Rectangle 3"/>
          <p:cNvSpPr>
            <a:spLocks noGrp="1" noChangeArrowheads="1"/>
          </p:cNvSpPr>
          <p:nvPr>
            <p:ph idx="1"/>
          </p:nvPr>
        </p:nvSpPr>
        <p:spPr/>
        <p:txBody>
          <a:bodyPr/>
          <a:lstStyle/>
          <a:p>
            <a:pPr marL="609600" indent="-609600" eaLnBrk="1" hangingPunct="1">
              <a:lnSpc>
                <a:spcPct val="90000"/>
              </a:lnSpc>
            </a:pPr>
            <a:r>
              <a:rPr lang="en-US" altLang="zh-CN" sz="2800" dirty="0" smtClean="0">
                <a:ea typeface="宋体" pitchFamily="2" charset="-122"/>
              </a:rPr>
              <a:t>Toss a coin n=2 times. X=Number of heads</a:t>
            </a:r>
          </a:p>
          <a:p>
            <a:pPr marL="609600" indent="-609600" eaLnBrk="1" hangingPunct="1">
              <a:lnSpc>
                <a:spcPct val="90000"/>
              </a:lnSpc>
              <a:buFontTx/>
              <a:buNone/>
            </a:pPr>
            <a:r>
              <a:rPr lang="en-US" altLang="zh-CN" sz="2800" dirty="0" smtClean="0">
                <a:ea typeface="宋体" pitchFamily="2" charset="-122"/>
              </a:rPr>
              <a:t>          </a:t>
            </a:r>
            <a:r>
              <a:rPr lang="el-GR" sz="2800" dirty="0" smtClean="0">
                <a:sym typeface="Math1" pitchFamily="2" charset="2"/>
              </a:rPr>
              <a:t>μ</a:t>
            </a:r>
            <a:r>
              <a:rPr lang="en-US" altLang="zh-CN" sz="2800" dirty="0" smtClean="0">
                <a:ea typeface="宋体" pitchFamily="2" charset="-122"/>
                <a:sym typeface="Math1" pitchFamily="2" charset="2"/>
              </a:rPr>
              <a:t>=</a:t>
            </a:r>
            <a:r>
              <a:rPr lang="en-US" altLang="zh-CN" sz="2800" dirty="0" err="1" smtClean="0">
                <a:ea typeface="宋体" pitchFamily="2" charset="-122"/>
                <a:sym typeface="Math1" pitchFamily="2" charset="2"/>
              </a:rPr>
              <a:t>np</a:t>
            </a:r>
            <a:r>
              <a:rPr lang="en-US" altLang="zh-CN" sz="2800" dirty="0" smtClean="0">
                <a:ea typeface="宋体" pitchFamily="2" charset="-122"/>
                <a:sym typeface="Math1" pitchFamily="2" charset="2"/>
              </a:rPr>
              <a:t>=(2)(½)=1</a:t>
            </a:r>
          </a:p>
          <a:p>
            <a:pPr marL="609600" indent="-609600" eaLnBrk="1" hangingPunct="1">
              <a:lnSpc>
                <a:spcPct val="90000"/>
              </a:lnSpc>
              <a:buFontTx/>
              <a:buNone/>
            </a:pPr>
            <a:r>
              <a:rPr lang="en-US" altLang="zh-CN" sz="2800" u="sng" dirty="0" smtClean="0">
                <a:ea typeface="宋体" pitchFamily="2" charset="-122"/>
                <a:sym typeface="Math1" pitchFamily="2" charset="2"/>
              </a:rPr>
              <a:t>x    (x-</a:t>
            </a:r>
            <a:r>
              <a:rPr lang="el-GR" sz="2800" u="sng" dirty="0" smtClean="0">
                <a:sym typeface="Math1" pitchFamily="2" charset="2"/>
              </a:rPr>
              <a:t>μ</a:t>
            </a:r>
            <a:r>
              <a:rPr lang="en-US" altLang="zh-CN" sz="2800" u="sng" dirty="0" smtClean="0">
                <a:ea typeface="宋体" pitchFamily="2" charset="-122"/>
                <a:sym typeface="Math1" pitchFamily="2" charset="2"/>
              </a:rPr>
              <a:t>)</a:t>
            </a:r>
            <a:r>
              <a:rPr lang="en-US" altLang="zh-CN" sz="2800" u="sng" baseline="30000" dirty="0" smtClean="0">
                <a:ea typeface="宋体" pitchFamily="2" charset="-122"/>
                <a:sym typeface="Math1" pitchFamily="2" charset="2"/>
              </a:rPr>
              <a:t>2    </a:t>
            </a:r>
            <a:r>
              <a:rPr lang="en-US" altLang="zh-CN" sz="2800" u="sng" dirty="0" smtClean="0">
                <a:ea typeface="宋体" pitchFamily="2" charset="-122"/>
                <a:sym typeface="Math1" pitchFamily="2" charset="2"/>
              </a:rPr>
              <a:t>f(x)     (x-</a:t>
            </a:r>
            <a:r>
              <a:rPr lang="en-US" altLang="zh-CN" sz="2800" u="sng" dirty="0" smtClean="0">
                <a:latin typeface="Symbol" pitchFamily="18" charset="2"/>
                <a:ea typeface="宋体" pitchFamily="2" charset="-122"/>
                <a:sym typeface="Math1" pitchFamily="2" charset="2"/>
              </a:rPr>
              <a:t>m</a:t>
            </a:r>
            <a:r>
              <a:rPr lang="en-US" altLang="zh-CN" sz="2800" u="sng" dirty="0" smtClean="0">
                <a:ea typeface="宋体" pitchFamily="2" charset="-122"/>
                <a:sym typeface="Math1" pitchFamily="2" charset="2"/>
              </a:rPr>
              <a:t>)</a:t>
            </a:r>
            <a:r>
              <a:rPr lang="en-US" altLang="zh-CN" sz="2800" u="sng" baseline="30000" dirty="0" smtClean="0">
                <a:ea typeface="宋体" pitchFamily="2" charset="-122"/>
                <a:sym typeface="Math1" pitchFamily="2" charset="2"/>
              </a:rPr>
              <a:t>2</a:t>
            </a:r>
            <a:r>
              <a:rPr lang="en-US" altLang="zh-CN" sz="2800" u="sng" dirty="0" smtClean="0">
                <a:ea typeface="宋体" pitchFamily="2" charset="-122"/>
                <a:sym typeface="Math1" pitchFamily="2" charset="2"/>
              </a:rPr>
              <a:t>f(x)</a:t>
            </a:r>
            <a:r>
              <a:rPr lang="en-US" altLang="zh-CN" sz="2800" dirty="0" smtClean="0">
                <a:ea typeface="宋体" pitchFamily="2" charset="-122"/>
                <a:sym typeface="Math1" pitchFamily="2" charset="2"/>
              </a:rPr>
              <a:t> </a:t>
            </a:r>
            <a:endParaRPr lang="en-US" altLang="zh-CN" sz="2800" dirty="0" smtClean="0">
              <a:ea typeface="宋体" pitchFamily="2" charset="-122"/>
            </a:endParaRPr>
          </a:p>
          <a:p>
            <a:pPr marL="609600" indent="-609600" eaLnBrk="1" hangingPunct="1">
              <a:lnSpc>
                <a:spcPct val="90000"/>
              </a:lnSpc>
              <a:buFontTx/>
              <a:buNone/>
            </a:pPr>
            <a:r>
              <a:rPr lang="en-US" altLang="zh-CN" sz="2800" dirty="0" smtClean="0">
                <a:ea typeface="宋体" pitchFamily="2" charset="-122"/>
              </a:rPr>
              <a:t>0      1        ¼           ¼ </a:t>
            </a:r>
          </a:p>
          <a:p>
            <a:pPr marL="609600" indent="-609600" eaLnBrk="1" hangingPunct="1">
              <a:lnSpc>
                <a:spcPct val="90000"/>
              </a:lnSpc>
              <a:buFontTx/>
              <a:buNone/>
            </a:pPr>
            <a:r>
              <a:rPr lang="en-US" altLang="zh-CN" sz="2800" dirty="0" smtClean="0">
                <a:ea typeface="宋体" pitchFamily="2" charset="-122"/>
              </a:rPr>
              <a:t>1      0        ½            0   </a:t>
            </a:r>
          </a:p>
          <a:p>
            <a:pPr marL="609600" indent="-609600" eaLnBrk="1" hangingPunct="1">
              <a:lnSpc>
                <a:spcPct val="90000"/>
              </a:lnSpc>
              <a:buFontTx/>
              <a:buNone/>
            </a:pPr>
            <a:r>
              <a:rPr lang="en-US" altLang="zh-CN" sz="2800" dirty="0" smtClean="0">
                <a:ea typeface="宋体" pitchFamily="2" charset="-122"/>
              </a:rPr>
              <a:t>2      1        ¼           ¼ </a:t>
            </a:r>
          </a:p>
          <a:p>
            <a:pPr marL="609600" indent="-609600" eaLnBrk="1" hangingPunct="1">
              <a:lnSpc>
                <a:spcPct val="90000"/>
              </a:lnSpc>
              <a:buFontTx/>
              <a:buNone/>
            </a:pPr>
            <a:r>
              <a:rPr lang="en-US" altLang="zh-CN" sz="2800" dirty="0" smtClean="0">
                <a:ea typeface="宋体" pitchFamily="2" charset="-122"/>
              </a:rPr>
              <a:t>________________________</a:t>
            </a:r>
          </a:p>
          <a:p>
            <a:pPr marL="609600" indent="-609600" eaLnBrk="1" hangingPunct="1">
              <a:lnSpc>
                <a:spcPct val="90000"/>
              </a:lnSpc>
              <a:buFontTx/>
              <a:buNone/>
            </a:pPr>
            <a:r>
              <a:rPr lang="en-US" altLang="zh-CN" sz="2800" dirty="0" smtClean="0">
                <a:ea typeface="宋体" pitchFamily="2" charset="-122"/>
              </a:rPr>
              <a:t>                                ½  = </a:t>
            </a:r>
            <a:r>
              <a:rPr lang="el-GR" sz="2800" dirty="0" smtClean="0">
                <a:sym typeface="Math1" pitchFamily="2" charset="2"/>
              </a:rPr>
              <a:t>σ</a:t>
            </a:r>
            <a:r>
              <a:rPr lang="en-US" altLang="zh-CN" sz="2800" baseline="30000" dirty="0" smtClean="0">
                <a:ea typeface="宋体" pitchFamily="2" charset="-122"/>
                <a:sym typeface="Math1" pitchFamily="2" charset="2"/>
              </a:rPr>
              <a:t>2</a:t>
            </a:r>
          </a:p>
          <a:p>
            <a:pPr marL="609600" indent="-609600" eaLnBrk="1" hangingPunct="1">
              <a:lnSpc>
                <a:spcPct val="90000"/>
              </a:lnSpc>
              <a:buFontTx/>
              <a:buNone/>
            </a:pPr>
            <a:r>
              <a:rPr lang="el-GR" sz="2800" dirty="0" smtClean="0">
                <a:sym typeface="Math1" pitchFamily="2" charset="2"/>
              </a:rPr>
              <a:t>σ</a:t>
            </a:r>
            <a:r>
              <a:rPr lang="en-US" altLang="zh-CN" sz="2800" dirty="0" smtClean="0">
                <a:ea typeface="宋体" pitchFamily="2" charset="-122"/>
                <a:sym typeface="Math1" pitchFamily="2" charset="2"/>
              </a:rPr>
              <a:t>=0.707</a:t>
            </a:r>
            <a:endParaRPr lang="en-US" altLang="zh-CN" sz="2800" baseline="30000" dirty="0" smtClean="0">
              <a:ea typeface="宋体" pitchFamily="2" charset="-122"/>
              <a:sym typeface="Math1" pitchFamily="2" charset="2"/>
            </a:endParaRP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5"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barn(outVertical)">
                                      <p:cBhvr>
                                        <p:cTn id="7" dur="500"/>
                                        <p:tgtEl>
                                          <p:spTgt spid="358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35843">
                                            <p:txEl>
                                              <p:pRg st="1" end="1"/>
                                            </p:txEl>
                                          </p:spTgt>
                                        </p:tgtEl>
                                        <p:attrNameLst>
                                          <p:attrName>style.visibility</p:attrName>
                                        </p:attrNameLst>
                                      </p:cBhvr>
                                      <p:to>
                                        <p:strVal val="visible"/>
                                      </p:to>
                                    </p:set>
                                    <p:animEffect transition="in" filter="barn(outVertical)">
                                      <p:cBhvr>
                                        <p:cTn id="12" dur="500"/>
                                        <p:tgtEl>
                                          <p:spTgt spid="358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35843">
                                            <p:txEl>
                                              <p:pRg st="2" end="2"/>
                                            </p:txEl>
                                          </p:spTgt>
                                        </p:tgtEl>
                                        <p:attrNameLst>
                                          <p:attrName>style.visibility</p:attrName>
                                        </p:attrNameLst>
                                      </p:cBhvr>
                                      <p:to>
                                        <p:strVal val="visible"/>
                                      </p:to>
                                    </p:set>
                                    <p:animEffect transition="in" filter="barn(outVertical)">
                                      <p:cBhvr>
                                        <p:cTn id="17" dur="500"/>
                                        <p:tgtEl>
                                          <p:spTgt spid="358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35843">
                                            <p:txEl>
                                              <p:pRg st="3" end="3"/>
                                            </p:txEl>
                                          </p:spTgt>
                                        </p:tgtEl>
                                        <p:attrNameLst>
                                          <p:attrName>style.visibility</p:attrName>
                                        </p:attrNameLst>
                                      </p:cBhvr>
                                      <p:to>
                                        <p:strVal val="visible"/>
                                      </p:to>
                                    </p:set>
                                    <p:animEffect transition="in" filter="barn(outVertical)">
                                      <p:cBhvr>
                                        <p:cTn id="22" dur="500"/>
                                        <p:tgtEl>
                                          <p:spTgt spid="3584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37" fill="hold" grpId="0" nodeType="clickEffect">
                                  <p:stCondLst>
                                    <p:cond delay="0"/>
                                  </p:stCondLst>
                                  <p:childTnLst>
                                    <p:set>
                                      <p:cBhvr>
                                        <p:cTn id="26" dur="1" fill="hold">
                                          <p:stCondLst>
                                            <p:cond delay="0"/>
                                          </p:stCondLst>
                                        </p:cTn>
                                        <p:tgtEl>
                                          <p:spTgt spid="35843">
                                            <p:txEl>
                                              <p:pRg st="4" end="4"/>
                                            </p:txEl>
                                          </p:spTgt>
                                        </p:tgtEl>
                                        <p:attrNameLst>
                                          <p:attrName>style.visibility</p:attrName>
                                        </p:attrNameLst>
                                      </p:cBhvr>
                                      <p:to>
                                        <p:strVal val="visible"/>
                                      </p:to>
                                    </p:set>
                                    <p:animEffect transition="in" filter="barn(outVertical)">
                                      <p:cBhvr>
                                        <p:cTn id="27" dur="500"/>
                                        <p:tgtEl>
                                          <p:spTgt spid="3584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37" fill="hold" grpId="0" nodeType="clickEffect">
                                  <p:stCondLst>
                                    <p:cond delay="0"/>
                                  </p:stCondLst>
                                  <p:childTnLst>
                                    <p:set>
                                      <p:cBhvr>
                                        <p:cTn id="31" dur="1" fill="hold">
                                          <p:stCondLst>
                                            <p:cond delay="0"/>
                                          </p:stCondLst>
                                        </p:cTn>
                                        <p:tgtEl>
                                          <p:spTgt spid="35843">
                                            <p:txEl>
                                              <p:pRg st="5" end="5"/>
                                            </p:txEl>
                                          </p:spTgt>
                                        </p:tgtEl>
                                        <p:attrNameLst>
                                          <p:attrName>style.visibility</p:attrName>
                                        </p:attrNameLst>
                                      </p:cBhvr>
                                      <p:to>
                                        <p:strVal val="visible"/>
                                      </p:to>
                                    </p:set>
                                    <p:animEffect transition="in" filter="barn(outVertical)">
                                      <p:cBhvr>
                                        <p:cTn id="32" dur="500"/>
                                        <p:tgtEl>
                                          <p:spTgt spid="3584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37" fill="hold" grpId="0" nodeType="clickEffect">
                                  <p:stCondLst>
                                    <p:cond delay="0"/>
                                  </p:stCondLst>
                                  <p:childTnLst>
                                    <p:set>
                                      <p:cBhvr>
                                        <p:cTn id="36" dur="1" fill="hold">
                                          <p:stCondLst>
                                            <p:cond delay="0"/>
                                          </p:stCondLst>
                                        </p:cTn>
                                        <p:tgtEl>
                                          <p:spTgt spid="35843">
                                            <p:txEl>
                                              <p:pRg st="6" end="6"/>
                                            </p:txEl>
                                          </p:spTgt>
                                        </p:tgtEl>
                                        <p:attrNameLst>
                                          <p:attrName>style.visibility</p:attrName>
                                        </p:attrNameLst>
                                      </p:cBhvr>
                                      <p:to>
                                        <p:strVal val="visible"/>
                                      </p:to>
                                    </p:set>
                                    <p:animEffect transition="in" filter="barn(outVertical)">
                                      <p:cBhvr>
                                        <p:cTn id="37" dur="500"/>
                                        <p:tgtEl>
                                          <p:spTgt spid="3584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37" fill="hold" grpId="0" nodeType="clickEffect">
                                  <p:stCondLst>
                                    <p:cond delay="0"/>
                                  </p:stCondLst>
                                  <p:childTnLst>
                                    <p:set>
                                      <p:cBhvr>
                                        <p:cTn id="41" dur="1" fill="hold">
                                          <p:stCondLst>
                                            <p:cond delay="0"/>
                                          </p:stCondLst>
                                        </p:cTn>
                                        <p:tgtEl>
                                          <p:spTgt spid="35843">
                                            <p:txEl>
                                              <p:pRg st="7" end="7"/>
                                            </p:txEl>
                                          </p:spTgt>
                                        </p:tgtEl>
                                        <p:attrNameLst>
                                          <p:attrName>style.visibility</p:attrName>
                                        </p:attrNameLst>
                                      </p:cBhvr>
                                      <p:to>
                                        <p:strVal val="visible"/>
                                      </p:to>
                                    </p:set>
                                    <p:animEffect transition="in" filter="barn(outVertical)">
                                      <p:cBhvr>
                                        <p:cTn id="42" dur="500"/>
                                        <p:tgtEl>
                                          <p:spTgt spid="3584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37" fill="hold" grpId="0" nodeType="clickEffect">
                                  <p:stCondLst>
                                    <p:cond delay="0"/>
                                  </p:stCondLst>
                                  <p:childTnLst>
                                    <p:set>
                                      <p:cBhvr>
                                        <p:cTn id="46" dur="1" fill="hold">
                                          <p:stCondLst>
                                            <p:cond delay="0"/>
                                          </p:stCondLst>
                                        </p:cTn>
                                        <p:tgtEl>
                                          <p:spTgt spid="35843">
                                            <p:txEl>
                                              <p:pRg st="8" end="8"/>
                                            </p:txEl>
                                          </p:spTgt>
                                        </p:tgtEl>
                                        <p:attrNameLst>
                                          <p:attrName>style.visibility</p:attrName>
                                        </p:attrNameLst>
                                      </p:cBhvr>
                                      <p:to>
                                        <p:strVal val="visible"/>
                                      </p:to>
                                    </p:set>
                                    <p:animEffect transition="in" filter="barn(outVertical)">
                                      <p:cBhvr>
                                        <p:cTn id="47" dur="500"/>
                                        <p:tgtEl>
                                          <p:spTgt spid="3584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altLang="zh-CN" sz="4000" smtClean="0">
                <a:ea typeface="宋体" pitchFamily="2" charset="-122"/>
              </a:rPr>
              <a:t>Variance for Binomial distribution</a:t>
            </a:r>
            <a:endParaRPr lang="zh-CN" altLang="en-US" sz="4000" smtClean="0">
              <a:ea typeface="宋体" pitchFamily="2" charset="-122"/>
            </a:endParaRPr>
          </a:p>
        </p:txBody>
      </p:sp>
      <p:sp>
        <p:nvSpPr>
          <p:cNvPr id="56323" name="Rectangle 3"/>
          <p:cNvSpPr>
            <a:spLocks noGrp="1" noChangeArrowheads="1"/>
          </p:cNvSpPr>
          <p:nvPr>
            <p:ph idx="1"/>
          </p:nvPr>
        </p:nvSpPr>
        <p:spPr/>
        <p:txBody>
          <a:bodyPr/>
          <a:lstStyle/>
          <a:p>
            <a:pPr eaLnBrk="1" hangingPunct="1"/>
            <a:r>
              <a:rPr lang="en-US" altLang="zh-CN" dirty="0" smtClean="0">
                <a:latin typeface="Times New Roman" pitchFamily="18" charset="0"/>
                <a:ea typeface="宋体" pitchFamily="2" charset="-122"/>
              </a:rPr>
              <a:t> </a:t>
            </a:r>
            <a:r>
              <a:rPr lang="el-GR" b="1" dirty="0" smtClean="0">
                <a:latin typeface="Times New Roman" pitchFamily="18" charset="0"/>
                <a:sym typeface="Math1" pitchFamily="2" charset="2"/>
              </a:rPr>
              <a:t>σ</a:t>
            </a:r>
            <a:r>
              <a:rPr lang="en-US" altLang="zh-CN" b="1" baseline="30000" dirty="0" smtClean="0">
                <a:latin typeface="Times New Roman" pitchFamily="18" charset="0"/>
                <a:ea typeface="宋体" pitchFamily="2" charset="-122"/>
                <a:sym typeface="Math1" pitchFamily="2" charset="2"/>
              </a:rPr>
              <a:t>2</a:t>
            </a:r>
            <a:r>
              <a:rPr lang="en-US" altLang="zh-CN" b="1" dirty="0" smtClean="0">
                <a:latin typeface="Times New Roman" pitchFamily="18" charset="0"/>
                <a:ea typeface="宋体" pitchFamily="2" charset="-122"/>
                <a:sym typeface="Math1" pitchFamily="2" charset="2"/>
              </a:rPr>
              <a:t>=</a:t>
            </a:r>
            <a:r>
              <a:rPr lang="en-US" altLang="zh-CN" b="1" dirty="0" err="1" smtClean="0">
                <a:latin typeface="Times New Roman" pitchFamily="18" charset="0"/>
                <a:ea typeface="宋体" pitchFamily="2" charset="-122"/>
                <a:sym typeface="Math1" pitchFamily="2" charset="2"/>
              </a:rPr>
              <a:t>np</a:t>
            </a:r>
            <a:r>
              <a:rPr lang="en-US" altLang="zh-CN" b="1" dirty="0" smtClean="0">
                <a:latin typeface="Times New Roman" pitchFamily="18" charset="0"/>
                <a:ea typeface="宋体" pitchFamily="2" charset="-122"/>
                <a:sym typeface="Math1" pitchFamily="2" charset="2"/>
              </a:rPr>
              <a:t>(1-p) </a:t>
            </a:r>
          </a:p>
          <a:p>
            <a:pPr eaLnBrk="1" hangingPunct="1">
              <a:buFontTx/>
              <a:buNone/>
            </a:pPr>
            <a:r>
              <a:rPr lang="en-US" altLang="zh-CN" b="1" dirty="0" smtClean="0">
                <a:latin typeface="Times New Roman" pitchFamily="18" charset="0"/>
                <a:ea typeface="宋体" pitchFamily="2" charset="-122"/>
                <a:sym typeface="Math1" pitchFamily="2" charset="2"/>
              </a:rPr>
              <a:t>	where n is Number of trials and p is probability of a success.</a:t>
            </a:r>
          </a:p>
          <a:p>
            <a:pPr eaLnBrk="1" hangingPunct="1"/>
            <a:r>
              <a:rPr lang="en-US" altLang="zh-CN" b="1" dirty="0" smtClean="0">
                <a:latin typeface="Times New Roman" pitchFamily="18" charset="0"/>
                <a:ea typeface="宋体" pitchFamily="2" charset="-122"/>
                <a:sym typeface="Math1" pitchFamily="2" charset="2"/>
              </a:rPr>
              <a:t>From the previous example, n=2, p=0.5</a:t>
            </a:r>
          </a:p>
          <a:p>
            <a:pPr eaLnBrk="1" hangingPunct="1">
              <a:buFontTx/>
              <a:buNone/>
            </a:pPr>
            <a:r>
              <a:rPr lang="en-US" altLang="zh-CN" b="1" dirty="0" smtClean="0">
                <a:latin typeface="Times New Roman" pitchFamily="18" charset="0"/>
                <a:ea typeface="宋体" pitchFamily="2" charset="-122"/>
                <a:sym typeface="Math1" pitchFamily="2" charset="2"/>
              </a:rPr>
              <a:t>	Then </a:t>
            </a:r>
          </a:p>
          <a:p>
            <a:pPr eaLnBrk="1" hangingPunct="1">
              <a:buFontTx/>
              <a:buNone/>
            </a:pPr>
            <a:r>
              <a:rPr lang="en-US" altLang="zh-CN" b="1" dirty="0" smtClean="0">
                <a:latin typeface="Times New Roman" pitchFamily="18" charset="0"/>
                <a:ea typeface="宋体" pitchFamily="2" charset="-122"/>
                <a:sym typeface="Math1" pitchFamily="2" charset="2"/>
              </a:rPr>
              <a:t>			</a:t>
            </a:r>
            <a:r>
              <a:rPr lang="el-GR" b="1" dirty="0" smtClean="0">
                <a:latin typeface="Times New Roman" pitchFamily="18" charset="0"/>
                <a:sym typeface="Math1" pitchFamily="2" charset="2"/>
              </a:rPr>
              <a:t>σ</a:t>
            </a:r>
            <a:r>
              <a:rPr lang="en-US" altLang="zh-CN" b="1" baseline="30000" dirty="0" smtClean="0">
                <a:latin typeface="Times New Roman" pitchFamily="18" charset="0"/>
                <a:ea typeface="宋体" pitchFamily="2" charset="-122"/>
                <a:sym typeface="Math1" pitchFamily="2" charset="2"/>
              </a:rPr>
              <a:t>2</a:t>
            </a:r>
            <a:r>
              <a:rPr lang="en-US" altLang="zh-CN" b="1" dirty="0" smtClean="0">
                <a:latin typeface="Times New Roman" pitchFamily="18" charset="0"/>
                <a:ea typeface="宋体" pitchFamily="2" charset="-122"/>
                <a:sym typeface="Math1" pitchFamily="2" charset="2"/>
              </a:rPr>
              <a:t>=</a:t>
            </a:r>
            <a:r>
              <a:rPr lang="en-US" altLang="zh-CN" b="1" dirty="0" err="1" smtClean="0">
                <a:latin typeface="Times New Roman" pitchFamily="18" charset="0"/>
                <a:ea typeface="宋体" pitchFamily="2" charset="-122"/>
                <a:sym typeface="Math1" pitchFamily="2" charset="2"/>
              </a:rPr>
              <a:t>np</a:t>
            </a:r>
            <a:r>
              <a:rPr lang="en-US" altLang="zh-CN" b="1" dirty="0" smtClean="0">
                <a:latin typeface="Times New Roman" pitchFamily="18" charset="0"/>
                <a:ea typeface="宋体" pitchFamily="2" charset="-122"/>
                <a:sym typeface="Math1" pitchFamily="2" charset="2"/>
              </a:rPr>
              <a:t>(1-p)=2*0.5*(1-0.5)=0.5 </a:t>
            </a: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5"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768350"/>
            <a:ext cx="7772400" cy="1060450"/>
          </a:xfrm>
        </p:spPr>
        <p:txBody>
          <a:bodyPr>
            <a:normAutofit fontScale="90000"/>
          </a:bodyPr>
          <a:lstStyle/>
          <a:p>
            <a:pPr algn="l" eaLnBrk="1" hangingPunct="1"/>
            <a:r>
              <a:rPr lang="en-US" altLang="zh-CN" sz="3600" smtClean="0">
                <a:ea typeface="宋体" pitchFamily="2" charset="-122"/>
              </a:rPr>
              <a:t>Variance for Hypergeometric distributions</a:t>
            </a:r>
          </a:p>
        </p:txBody>
      </p:sp>
      <p:sp>
        <p:nvSpPr>
          <p:cNvPr id="36867" name="Rectangle 3"/>
          <p:cNvSpPr>
            <a:spLocks noGrp="1" noChangeArrowheads="1"/>
          </p:cNvSpPr>
          <p:nvPr>
            <p:ph idx="1"/>
          </p:nvPr>
        </p:nvSpPr>
        <p:spPr/>
        <p:txBody>
          <a:bodyPr/>
          <a:lstStyle/>
          <a:p>
            <a:pPr eaLnBrk="1" hangingPunct="1">
              <a:buFontTx/>
              <a:buNone/>
            </a:pPr>
            <a:endParaRPr lang="en-US" altLang="zh-CN" b="1" smtClean="0">
              <a:ea typeface="宋体" pitchFamily="2" charset="-122"/>
              <a:sym typeface="Math1" pitchFamily="2" charset="2"/>
            </a:endParaRPr>
          </a:p>
          <a:p>
            <a:pPr eaLnBrk="1" hangingPunct="1"/>
            <a:r>
              <a:rPr lang="en-US" altLang="zh-CN" smtClean="0">
                <a:ea typeface="宋体" pitchFamily="2" charset="-122"/>
                <a:sym typeface="Math1" pitchFamily="2" charset="2"/>
              </a:rPr>
              <a:t>Hypergeometric:</a:t>
            </a:r>
          </a:p>
          <a:p>
            <a:pPr eaLnBrk="1" hangingPunct="1">
              <a:buFontTx/>
              <a:buNone/>
            </a:pPr>
            <a:r>
              <a:rPr lang="en-US" altLang="zh-CN" smtClean="0">
                <a:ea typeface="宋体" pitchFamily="2" charset="-122"/>
                <a:sym typeface="Math1" pitchFamily="2" charset="2"/>
              </a:rPr>
              <a:t> </a:t>
            </a:r>
          </a:p>
        </p:txBody>
      </p:sp>
      <p:graphicFrame>
        <p:nvGraphicFramePr>
          <p:cNvPr id="36868" name="Object 4"/>
          <p:cNvGraphicFramePr>
            <a:graphicFrameLocks noChangeAspect="1"/>
          </p:cNvGraphicFramePr>
          <p:nvPr/>
        </p:nvGraphicFramePr>
        <p:xfrm>
          <a:off x="957263" y="3352800"/>
          <a:ext cx="8186737" cy="1827213"/>
        </p:xfrm>
        <a:graphic>
          <a:graphicData uri="http://schemas.openxmlformats.org/presentationml/2006/ole">
            <p:oleObj spid="_x0000_s24578" name="Equation" r:id="rId3" imgW="2946240" imgH="622080" progId="">
              <p:embed/>
            </p:oleObj>
          </a:graphicData>
        </a:graphic>
      </p:graphicFrame>
      <p:pic>
        <p:nvPicPr>
          <p:cNvPr id="5" name="Picture 4"/>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6"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5"/>
              </a:rPr>
              <a:t>www.isquareit.edu.in</a:t>
            </a:r>
            <a:r>
              <a:rPr lang="en-US" dirty="0" smtClean="0">
                <a:solidFill>
                  <a:srgbClr val="FF0000"/>
                </a:solidFill>
              </a:rPr>
              <a:t> ; Email - </a:t>
            </a:r>
            <a:r>
              <a:rPr lang="en-US" dirty="0" smtClean="0">
                <a:solidFill>
                  <a:srgbClr val="FF0000"/>
                </a:solidFill>
                <a:hlinkClick r:id="rId6"/>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6866"/>
                                        </p:tgtEl>
                                        <p:attrNameLst>
                                          <p:attrName>style.visibility</p:attrName>
                                        </p:attrNameLst>
                                      </p:cBhvr>
                                      <p:to>
                                        <p:strVal val="visible"/>
                                      </p:to>
                                    </p:set>
                                    <p:anim calcmode="lin" valueType="num">
                                      <p:cBhvr additive="base">
                                        <p:cTn id="7" dur="500" fill="hold"/>
                                        <p:tgtEl>
                                          <p:spTgt spid="36866"/>
                                        </p:tgtEl>
                                        <p:attrNameLst>
                                          <p:attrName>ppt_x</p:attrName>
                                        </p:attrNameLst>
                                      </p:cBhvr>
                                      <p:tavLst>
                                        <p:tav tm="0">
                                          <p:val>
                                            <p:strVal val="0-#ppt_w/2"/>
                                          </p:val>
                                        </p:tav>
                                        <p:tav tm="100000">
                                          <p:val>
                                            <p:strVal val="#ppt_x"/>
                                          </p:val>
                                        </p:tav>
                                      </p:tavLst>
                                    </p:anim>
                                    <p:anim calcmode="lin" valueType="num">
                                      <p:cBhvr additive="base">
                                        <p:cTn id="8" dur="500" fill="hold"/>
                                        <p:tgtEl>
                                          <p:spTgt spid="3686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6867">
                                            <p:txEl>
                                              <p:pRg st="1" end="1"/>
                                            </p:txEl>
                                          </p:spTgt>
                                        </p:tgtEl>
                                        <p:attrNameLst>
                                          <p:attrName>style.visibility</p:attrName>
                                        </p:attrNameLst>
                                      </p:cBhvr>
                                      <p:to>
                                        <p:strVal val="visible"/>
                                      </p:to>
                                    </p:set>
                                    <p:anim calcmode="lin" valueType="num">
                                      <p:cBhvr additive="base">
                                        <p:cTn id="13" dur="500" fill="hold"/>
                                        <p:tgtEl>
                                          <p:spTgt spid="368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68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6867">
                                            <p:txEl>
                                              <p:pRg st="2" end="2"/>
                                            </p:txEl>
                                          </p:spTgt>
                                        </p:tgtEl>
                                        <p:attrNameLst>
                                          <p:attrName>style.visibility</p:attrName>
                                        </p:attrNameLst>
                                      </p:cBhvr>
                                      <p:to>
                                        <p:strVal val="visible"/>
                                      </p:to>
                                    </p:set>
                                    <p:anim calcmode="lin" valueType="num">
                                      <p:cBhvr additive="base">
                                        <p:cTn id="19" dur="500" fill="hold"/>
                                        <p:tgtEl>
                                          <p:spTgt spid="3686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68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6868"/>
                                        </p:tgtEl>
                                        <p:attrNameLst>
                                          <p:attrName>style.visibility</p:attrName>
                                        </p:attrNameLst>
                                      </p:cBhvr>
                                      <p:to>
                                        <p:strVal val="visible"/>
                                      </p:to>
                                    </p:set>
                                    <p:anim calcmode="lin" valueType="num">
                                      <p:cBhvr additive="base">
                                        <p:cTn id="25" dur="500" fill="hold"/>
                                        <p:tgtEl>
                                          <p:spTgt spid="36868"/>
                                        </p:tgtEl>
                                        <p:attrNameLst>
                                          <p:attrName>ppt_x</p:attrName>
                                        </p:attrNameLst>
                                      </p:cBhvr>
                                      <p:tavLst>
                                        <p:tav tm="0">
                                          <p:val>
                                            <p:strVal val="0-#ppt_w/2"/>
                                          </p:val>
                                        </p:tav>
                                        <p:tav tm="100000">
                                          <p:val>
                                            <p:strVal val="#ppt_x"/>
                                          </p:val>
                                        </p:tav>
                                      </p:tavLst>
                                    </p:anim>
                                    <p:anim calcmode="lin" valueType="num">
                                      <p:cBhvr additive="base">
                                        <p:cTn id="26" dur="500" fill="hold"/>
                                        <p:tgtEl>
                                          <p:spTgt spid="3686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autoUpdateAnimBg="0"/>
      <p:bldP spid="36867" grpId="0"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altLang="zh-CN" smtClean="0">
                <a:ea typeface="宋体" pitchFamily="2" charset="-122"/>
              </a:rPr>
              <a:t>Example</a:t>
            </a:r>
          </a:p>
        </p:txBody>
      </p:sp>
      <p:sp>
        <p:nvSpPr>
          <p:cNvPr id="57347" name="Rectangle 3"/>
          <p:cNvSpPr>
            <a:spLocks noGrp="1" noChangeArrowheads="1"/>
          </p:cNvSpPr>
          <p:nvPr>
            <p:ph idx="1"/>
          </p:nvPr>
        </p:nvSpPr>
        <p:spPr/>
        <p:txBody>
          <a:bodyPr/>
          <a:lstStyle/>
          <a:p>
            <a:pPr eaLnBrk="1" hangingPunct="1">
              <a:lnSpc>
                <a:spcPct val="90000"/>
              </a:lnSpc>
            </a:pPr>
            <a:r>
              <a:rPr lang="en-US" altLang="zh-CN" smtClean="0">
                <a:ea typeface="宋体" pitchFamily="2" charset="-122"/>
              </a:rPr>
              <a:t>In a federal prison, 120 of the 300 inmates are serving times for drug-related offenses. If eight of them are to be chosen at random to appear before a legislative committee, what is the probability that three of the eight will be serving time for drug-related offenses? What is the mean and standard deviation of the distribution?</a:t>
            </a: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5"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85800" y="838200"/>
            <a:ext cx="7772400" cy="463550"/>
          </a:xfrm>
        </p:spPr>
        <p:txBody>
          <a:bodyPr>
            <a:normAutofit fontScale="90000"/>
          </a:bodyPr>
          <a:lstStyle/>
          <a:p>
            <a:pPr algn="l" eaLnBrk="1" hangingPunct="1"/>
            <a:r>
              <a:rPr lang="en-US" altLang="zh-CN" smtClean="0">
                <a:ea typeface="宋体" pitchFamily="2" charset="-122"/>
              </a:rPr>
              <a:t>Alternative formula</a:t>
            </a:r>
          </a:p>
        </p:txBody>
      </p:sp>
      <p:sp>
        <p:nvSpPr>
          <p:cNvPr id="58371" name="Rectangle 3"/>
          <p:cNvSpPr>
            <a:spLocks noGrp="1" noChangeArrowheads="1"/>
          </p:cNvSpPr>
          <p:nvPr>
            <p:ph idx="1"/>
          </p:nvPr>
        </p:nvSpPr>
        <p:spPr/>
        <p:txBody>
          <a:bodyPr/>
          <a:lstStyle/>
          <a:p>
            <a:pPr marL="609600" indent="-609600" eaLnBrk="1" hangingPunct="1">
              <a:lnSpc>
                <a:spcPct val="90000"/>
              </a:lnSpc>
            </a:pPr>
            <a:r>
              <a:rPr lang="zh-CN" altLang="en-US" sz="2800" b="1" smtClean="0">
                <a:ea typeface="宋体" pitchFamily="2" charset="-122"/>
                <a:sym typeface="Math1" pitchFamily="2" charset="2"/>
              </a:rPr>
              <a:t>             </a:t>
            </a:r>
            <a:r>
              <a:rPr lang="el-GR" sz="2800" b="1" smtClean="0">
                <a:sym typeface="Math1" pitchFamily="2" charset="2"/>
              </a:rPr>
              <a:t>σ</a:t>
            </a:r>
            <a:r>
              <a:rPr lang="en-US" altLang="zh-CN" sz="2800" b="1" baseline="30000" smtClean="0">
                <a:ea typeface="宋体" pitchFamily="2" charset="-122"/>
                <a:sym typeface="Math1" pitchFamily="2" charset="2"/>
              </a:rPr>
              <a:t>2</a:t>
            </a:r>
            <a:r>
              <a:rPr lang="en-US" altLang="zh-CN" sz="2800" b="1" smtClean="0">
                <a:ea typeface="宋体" pitchFamily="2" charset="-122"/>
                <a:sym typeface="Math1" pitchFamily="2" charset="2"/>
              </a:rPr>
              <a:t>=</a:t>
            </a:r>
            <a:r>
              <a:rPr lang="en-US" altLang="zh-CN" sz="2800" b="1" smtClean="0">
                <a:latin typeface="Monotype Corsiva" pitchFamily="66" charset="0"/>
                <a:ea typeface="宋体" pitchFamily="2" charset="-122"/>
                <a:sym typeface="Symbol" pitchFamily="18" charset="2"/>
              </a:rPr>
              <a:t>∑</a:t>
            </a:r>
            <a:r>
              <a:rPr lang="en-US" altLang="zh-CN" sz="2800" b="1" smtClean="0">
                <a:ea typeface="宋体" pitchFamily="2" charset="-122"/>
                <a:sym typeface="Math1" pitchFamily="2" charset="2"/>
              </a:rPr>
              <a:t>x</a:t>
            </a:r>
            <a:r>
              <a:rPr lang="en-US" altLang="zh-CN" sz="2800" b="1" baseline="30000" smtClean="0">
                <a:ea typeface="宋体" pitchFamily="2" charset="-122"/>
                <a:sym typeface="Math1" pitchFamily="2" charset="2"/>
              </a:rPr>
              <a:t>2</a:t>
            </a:r>
            <a:r>
              <a:rPr lang="en-US" altLang="zh-CN" sz="2800" b="1" smtClean="0">
                <a:ea typeface="宋体" pitchFamily="2" charset="-122"/>
                <a:sym typeface="Math1" pitchFamily="2" charset="2"/>
              </a:rPr>
              <a:t>f(x)–</a:t>
            </a:r>
            <a:r>
              <a:rPr lang="el-GR" sz="2800" b="1" smtClean="0">
                <a:sym typeface="Math1" pitchFamily="2" charset="2"/>
              </a:rPr>
              <a:t>μ</a:t>
            </a:r>
            <a:r>
              <a:rPr lang="en-US" altLang="zh-CN" sz="2800" b="1" baseline="30000" smtClean="0">
                <a:ea typeface="宋体" pitchFamily="2" charset="-122"/>
                <a:sym typeface="Math1" pitchFamily="2" charset="2"/>
              </a:rPr>
              <a:t>2</a:t>
            </a:r>
          </a:p>
          <a:p>
            <a:pPr marL="609600" indent="-609600" eaLnBrk="1" hangingPunct="1">
              <a:lnSpc>
                <a:spcPct val="90000"/>
              </a:lnSpc>
            </a:pPr>
            <a:endParaRPr lang="en-US" altLang="zh-CN" sz="2800" b="1" baseline="30000" smtClean="0">
              <a:ea typeface="宋体" pitchFamily="2" charset="-122"/>
              <a:sym typeface="Math1" pitchFamily="2" charset="2"/>
            </a:endParaRPr>
          </a:p>
          <a:p>
            <a:pPr marL="609600" indent="-609600" eaLnBrk="1" hangingPunct="1">
              <a:lnSpc>
                <a:spcPct val="90000"/>
              </a:lnSpc>
              <a:buFontTx/>
              <a:buNone/>
            </a:pPr>
            <a:r>
              <a:rPr lang="en-US" altLang="zh-CN" sz="2800" b="1" smtClean="0">
                <a:ea typeface="宋体" pitchFamily="2" charset="-122"/>
              </a:rPr>
              <a:t>Example: X  </a:t>
            </a:r>
            <a:r>
              <a:rPr lang="en-US" altLang="zh-CN" sz="2800" smtClean="0">
                <a:ea typeface="宋体" pitchFamily="2" charset="-122"/>
              </a:rPr>
              <a:t>binomial n=2, p=0.5</a:t>
            </a:r>
          </a:p>
          <a:p>
            <a:pPr marL="609600" indent="-609600" eaLnBrk="1" hangingPunct="1">
              <a:lnSpc>
                <a:spcPct val="90000"/>
              </a:lnSpc>
              <a:buFontTx/>
              <a:buNone/>
            </a:pPr>
            <a:r>
              <a:rPr lang="en-US" altLang="zh-CN" sz="2800" smtClean="0">
                <a:ea typeface="宋体" pitchFamily="2" charset="-122"/>
              </a:rPr>
              <a:t>    x      0       1       2 </a:t>
            </a:r>
          </a:p>
          <a:p>
            <a:pPr marL="609600" indent="-609600" eaLnBrk="1" hangingPunct="1">
              <a:lnSpc>
                <a:spcPct val="90000"/>
              </a:lnSpc>
              <a:buFontTx/>
              <a:buNone/>
            </a:pPr>
            <a:r>
              <a:rPr lang="en-US" altLang="zh-CN" sz="2800" smtClean="0">
                <a:ea typeface="宋体" pitchFamily="2" charset="-122"/>
              </a:rPr>
              <a:t>  f(x)  0.25   0.50   0.25</a:t>
            </a:r>
          </a:p>
          <a:p>
            <a:pPr marL="609600" indent="-609600" eaLnBrk="1" hangingPunct="1">
              <a:lnSpc>
                <a:spcPct val="90000"/>
              </a:lnSpc>
              <a:buFontTx/>
              <a:buNone/>
            </a:pPr>
            <a:r>
              <a:rPr lang="en-US" altLang="zh-CN" sz="2800" smtClean="0">
                <a:ea typeface="宋体" pitchFamily="2" charset="-122"/>
              </a:rPr>
              <a:t>Get </a:t>
            </a:r>
            <a:r>
              <a:rPr lang="el-GR" sz="2800" b="1" smtClean="0">
                <a:sym typeface="Math1" pitchFamily="2" charset="2"/>
              </a:rPr>
              <a:t>σ</a:t>
            </a:r>
            <a:r>
              <a:rPr lang="en-US" altLang="zh-CN" sz="2800" b="1" baseline="30000" smtClean="0">
                <a:ea typeface="宋体" pitchFamily="2" charset="-122"/>
                <a:sym typeface="Math1" pitchFamily="2" charset="2"/>
              </a:rPr>
              <a:t>2</a:t>
            </a:r>
            <a:r>
              <a:rPr lang="en-US" altLang="zh-CN" sz="2800" b="1" smtClean="0">
                <a:ea typeface="宋体" pitchFamily="2" charset="-122"/>
                <a:sym typeface="Math1" pitchFamily="2" charset="2"/>
              </a:rPr>
              <a:t> </a:t>
            </a:r>
            <a:r>
              <a:rPr lang="en-US" altLang="zh-CN" sz="2800" smtClean="0">
                <a:ea typeface="宋体" pitchFamily="2" charset="-122"/>
                <a:sym typeface="Math1" pitchFamily="2" charset="2"/>
              </a:rPr>
              <a:t>from</a:t>
            </a:r>
            <a:r>
              <a:rPr lang="en-US" altLang="zh-CN" sz="2800" b="1" smtClean="0">
                <a:ea typeface="宋体" pitchFamily="2" charset="-122"/>
                <a:sym typeface="Math1" pitchFamily="2" charset="2"/>
              </a:rPr>
              <a:t> </a:t>
            </a:r>
            <a:r>
              <a:rPr lang="en-US" altLang="zh-CN" sz="2800" smtClean="0">
                <a:ea typeface="宋体" pitchFamily="2" charset="-122"/>
                <a:sym typeface="Math1" pitchFamily="2" charset="2"/>
              </a:rPr>
              <a:t>one of the 3 methods</a:t>
            </a:r>
            <a:endParaRPr lang="en-US" altLang="zh-CN" sz="2800" smtClean="0">
              <a:ea typeface="宋体" pitchFamily="2" charset="-122"/>
            </a:endParaRPr>
          </a:p>
          <a:p>
            <a:pPr marL="609600" indent="-609600" eaLnBrk="1" hangingPunct="1">
              <a:lnSpc>
                <a:spcPct val="90000"/>
              </a:lnSpc>
              <a:buFontTx/>
              <a:buAutoNum type="arabicPeriod"/>
            </a:pPr>
            <a:r>
              <a:rPr lang="en-US" altLang="zh-CN" sz="2800" smtClean="0">
                <a:ea typeface="宋体" pitchFamily="2" charset="-122"/>
                <a:sym typeface="Math1" pitchFamily="2" charset="2"/>
              </a:rPr>
              <a:t>Definition for variance</a:t>
            </a:r>
          </a:p>
          <a:p>
            <a:pPr marL="609600" indent="-609600" eaLnBrk="1" hangingPunct="1">
              <a:lnSpc>
                <a:spcPct val="90000"/>
              </a:lnSpc>
              <a:buFontTx/>
              <a:buAutoNum type="arabicPeriod"/>
            </a:pPr>
            <a:r>
              <a:rPr lang="en-US" altLang="zh-CN" sz="2800" smtClean="0">
                <a:ea typeface="宋体" pitchFamily="2" charset="-122"/>
                <a:sym typeface="Math1" pitchFamily="2" charset="2"/>
              </a:rPr>
              <a:t>Formula for binomial distribution</a:t>
            </a:r>
          </a:p>
          <a:p>
            <a:pPr marL="609600" indent="-609600" eaLnBrk="1" hangingPunct="1">
              <a:lnSpc>
                <a:spcPct val="90000"/>
              </a:lnSpc>
              <a:buFontTx/>
              <a:buAutoNum type="arabicPeriod"/>
            </a:pPr>
            <a:r>
              <a:rPr lang="en-US" altLang="zh-CN" sz="2800" smtClean="0">
                <a:ea typeface="宋体" pitchFamily="2" charset="-122"/>
                <a:sym typeface="Math1" pitchFamily="2" charset="2"/>
              </a:rPr>
              <a:t>Alternative formula</a:t>
            </a: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5"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normAutofit fontScale="90000"/>
          </a:bodyPr>
          <a:lstStyle/>
          <a:p>
            <a:pPr algn="l" eaLnBrk="1" hangingPunct="1"/>
            <a:r>
              <a:rPr lang="en-US" altLang="zh-CN" sz="3600" smtClean="0">
                <a:ea typeface="宋体" pitchFamily="2" charset="-122"/>
              </a:rPr>
              <a:t>Difference between Binomial and Hypergeometric distributions</a:t>
            </a:r>
            <a:r>
              <a:rPr lang="en-US" altLang="zh-CN" smtClean="0">
                <a:ea typeface="宋体" pitchFamily="2" charset="-122"/>
              </a:rPr>
              <a:t> </a:t>
            </a:r>
          </a:p>
        </p:txBody>
      </p:sp>
      <p:sp>
        <p:nvSpPr>
          <p:cNvPr id="59395" name="Rectangle 3"/>
          <p:cNvSpPr>
            <a:spLocks noGrp="1" noChangeArrowheads="1"/>
          </p:cNvSpPr>
          <p:nvPr>
            <p:ph idx="1"/>
          </p:nvPr>
        </p:nvSpPr>
        <p:spPr>
          <a:xfrm>
            <a:off x="685800" y="2209800"/>
            <a:ext cx="7772400" cy="3886200"/>
          </a:xfrm>
        </p:spPr>
        <p:txBody>
          <a:bodyPr/>
          <a:lstStyle/>
          <a:p>
            <a:pPr marL="609600" indent="-609600" eaLnBrk="1" hangingPunct="1">
              <a:lnSpc>
                <a:spcPct val="90000"/>
              </a:lnSpc>
              <a:buNone/>
            </a:pPr>
            <a:r>
              <a:rPr lang="en-US" altLang="zh-CN" sz="2800" dirty="0" smtClean="0">
                <a:ea typeface="宋体" pitchFamily="2" charset="-122"/>
              </a:rPr>
              <a:t>A box contains 3 white balls &amp; 2 red balls</a:t>
            </a:r>
          </a:p>
          <a:p>
            <a:pPr marL="609600" indent="-609600" eaLnBrk="1" hangingPunct="1">
              <a:lnSpc>
                <a:spcPct val="90000"/>
              </a:lnSpc>
              <a:buFontTx/>
              <a:buAutoNum type="arabicPeriod"/>
            </a:pPr>
            <a:r>
              <a:rPr lang="en-US" altLang="zh-CN" sz="2800" dirty="0" smtClean="0">
                <a:ea typeface="宋体" pitchFamily="2" charset="-122"/>
              </a:rPr>
              <a:t>Pick up 2 without replacement</a:t>
            </a:r>
          </a:p>
          <a:p>
            <a:pPr marL="609600" indent="-609600" eaLnBrk="1" hangingPunct="1">
              <a:lnSpc>
                <a:spcPct val="90000"/>
              </a:lnSpc>
              <a:buFontTx/>
              <a:buNone/>
            </a:pPr>
            <a:r>
              <a:rPr lang="en-US" altLang="zh-CN" sz="2800" dirty="0" smtClean="0">
                <a:ea typeface="宋体" pitchFamily="2" charset="-122"/>
              </a:rPr>
              <a:t>      X=Number of white balls</a:t>
            </a:r>
          </a:p>
          <a:p>
            <a:pPr marL="609600" indent="-609600" eaLnBrk="1" hangingPunct="1">
              <a:lnSpc>
                <a:spcPct val="90000"/>
              </a:lnSpc>
              <a:buFontTx/>
              <a:buNone/>
            </a:pPr>
            <a:r>
              <a:rPr lang="en-US" altLang="zh-CN" sz="2800" dirty="0" smtClean="0">
                <a:ea typeface="宋体" pitchFamily="2" charset="-122"/>
              </a:rPr>
              <a:t>2.   Pick up 2 with replacement</a:t>
            </a:r>
          </a:p>
          <a:p>
            <a:pPr marL="609600" indent="-609600" eaLnBrk="1" hangingPunct="1">
              <a:lnSpc>
                <a:spcPct val="90000"/>
              </a:lnSpc>
              <a:buFontTx/>
              <a:buNone/>
            </a:pPr>
            <a:r>
              <a:rPr lang="en-US" altLang="zh-CN" sz="2800" dirty="0" smtClean="0">
                <a:ea typeface="宋体" pitchFamily="2" charset="-122"/>
              </a:rPr>
              <a:t>      Y=Number of white balls</a:t>
            </a:r>
          </a:p>
          <a:p>
            <a:pPr marL="609600" indent="-609600" eaLnBrk="1" hangingPunct="1">
              <a:lnSpc>
                <a:spcPct val="90000"/>
              </a:lnSpc>
              <a:buFontTx/>
              <a:buNone/>
            </a:pPr>
            <a:r>
              <a:rPr lang="en-US" altLang="zh-CN" sz="2800" dirty="0" smtClean="0">
                <a:ea typeface="宋体" pitchFamily="2" charset="-122"/>
              </a:rPr>
              <a:t>     </a:t>
            </a:r>
          </a:p>
          <a:p>
            <a:pPr marL="609600" indent="-609600" eaLnBrk="1" hangingPunct="1">
              <a:lnSpc>
                <a:spcPct val="90000"/>
              </a:lnSpc>
              <a:buFontTx/>
              <a:buNone/>
            </a:pPr>
            <a:r>
              <a:rPr lang="en-US" altLang="zh-CN" sz="2800" dirty="0" smtClean="0">
                <a:ea typeface="宋体" pitchFamily="2" charset="-122"/>
              </a:rPr>
              <a:t>     Distributions for X &amp; Y? </a:t>
            </a:r>
          </a:p>
          <a:p>
            <a:pPr marL="609600" indent="-609600" eaLnBrk="1" hangingPunct="1">
              <a:lnSpc>
                <a:spcPct val="90000"/>
              </a:lnSpc>
              <a:buFontTx/>
              <a:buNone/>
            </a:pPr>
            <a:r>
              <a:rPr lang="en-US" altLang="zh-CN" sz="2800" dirty="0" smtClean="0">
                <a:ea typeface="宋体" pitchFamily="2" charset="-122"/>
              </a:rPr>
              <a:t>     Means and variances?</a:t>
            </a: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5"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 y="0"/>
            <a:ext cx="1359311" cy="840740"/>
          </a:xfrm>
          <a:prstGeom prst="rect">
            <a:avLst/>
          </a:prstGeom>
        </p:spPr>
      </p:pic>
      <p:cxnSp>
        <p:nvCxnSpPr>
          <p:cNvPr id="7" name="Straight Connector 6"/>
          <p:cNvCxnSpPr/>
          <p:nvPr/>
        </p:nvCxnSpPr>
        <p:spPr>
          <a:xfrm>
            <a:off x="0" y="1000108"/>
            <a:ext cx="9144000" cy="1588"/>
          </a:xfrm>
          <a:prstGeom prst="line">
            <a:avLst/>
          </a:prstGeom>
          <a:ln w="28575">
            <a:solidFill>
              <a:srgbClr val="663300"/>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0" y="6000768"/>
            <a:ext cx="9144000" cy="1588"/>
          </a:xfrm>
          <a:prstGeom prst="line">
            <a:avLst/>
          </a:prstGeom>
          <a:ln w="28575">
            <a:solidFill>
              <a:srgbClr val="663300"/>
            </a:solidFill>
          </a:ln>
        </p:spPr>
        <p:style>
          <a:lnRef idx="2">
            <a:schemeClr val="accent1"/>
          </a:lnRef>
          <a:fillRef idx="0">
            <a:schemeClr val="accent1"/>
          </a:fillRef>
          <a:effectRef idx="1">
            <a:schemeClr val="accent1"/>
          </a:effectRef>
          <a:fontRef idx="minor">
            <a:schemeClr val="tx1"/>
          </a:fontRef>
        </p:style>
      </p:cxnSp>
      <p:sp>
        <p:nvSpPr>
          <p:cNvPr id="10" name="Rectangle 2"/>
          <p:cNvSpPr txBox="1">
            <a:spLocks noChangeArrowheads="1"/>
          </p:cNvSpPr>
          <p:nvPr/>
        </p:nvSpPr>
        <p:spPr bwMode="auto">
          <a:xfrm>
            <a:off x="1485936" y="142852"/>
            <a:ext cx="7372344"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800" kern="0" dirty="0" smtClean="0">
                <a:solidFill>
                  <a:srgbClr val="663300"/>
                </a:solidFill>
                <a:latin typeface="Comic Sans MS" charset="0"/>
                <a:cs typeface="ＭＳ Ｐゴシック" charset="-128"/>
              </a:rPr>
              <a:t>THANK YOU</a:t>
            </a:r>
            <a:endParaRPr kumimoji="0" lang="en-US" sz="2800" b="1"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endParaRPr>
          </a:p>
        </p:txBody>
      </p:sp>
      <p:sp>
        <p:nvSpPr>
          <p:cNvPr id="11" name="Text Box 21"/>
          <p:cNvSpPr txBox="1">
            <a:spLocks noChangeArrowheads="1"/>
          </p:cNvSpPr>
          <p:nvPr/>
        </p:nvSpPr>
        <p:spPr bwMode="auto">
          <a:xfrm>
            <a:off x="0" y="1571612"/>
            <a:ext cx="9144000" cy="4524315"/>
          </a:xfrm>
          <a:prstGeom prst="rect">
            <a:avLst/>
          </a:prstGeom>
          <a:noFill/>
          <a:ln w="9525">
            <a:noFill/>
            <a:miter lim="800000"/>
            <a:headEnd/>
            <a:tailEnd/>
          </a:ln>
        </p:spPr>
        <p:txBody>
          <a:bodyPr>
            <a:spAutoFit/>
          </a:bodyPr>
          <a:lstStyle/>
          <a:p>
            <a:pPr algn="ctr">
              <a:spcBef>
                <a:spcPts val="0"/>
              </a:spcBef>
            </a:pPr>
            <a:r>
              <a:rPr lang="en-IN" altLang="zh-TW" sz="2400" b="1" dirty="0" smtClean="0">
                <a:solidFill>
                  <a:srgbClr val="0070C0"/>
                </a:solidFill>
                <a:latin typeface="Bahnschrift Light" pitchFamily="34" charset="0"/>
              </a:rPr>
              <a:t>For details, please contact</a:t>
            </a:r>
          </a:p>
          <a:p>
            <a:pPr algn="ctr">
              <a:spcBef>
                <a:spcPts val="0"/>
              </a:spcBef>
            </a:pPr>
            <a:r>
              <a:rPr lang="en-IN" altLang="zh-TW" sz="2400" b="1" dirty="0" smtClean="0">
                <a:solidFill>
                  <a:srgbClr val="0070C0"/>
                </a:solidFill>
                <a:latin typeface="Bahnschrift Light" pitchFamily="34" charset="0"/>
              </a:rPr>
              <a:t>Prof. </a:t>
            </a:r>
            <a:r>
              <a:rPr lang="en-IN" altLang="zh-TW" sz="2400" b="1" dirty="0" err="1" smtClean="0">
                <a:solidFill>
                  <a:srgbClr val="0070C0"/>
                </a:solidFill>
                <a:latin typeface="Bahnschrift Light" pitchFamily="34" charset="0"/>
              </a:rPr>
              <a:t>Mandar</a:t>
            </a:r>
            <a:r>
              <a:rPr lang="en-IN" altLang="zh-TW" sz="2400" b="1" dirty="0" smtClean="0">
                <a:solidFill>
                  <a:srgbClr val="0070C0"/>
                </a:solidFill>
                <a:latin typeface="Bahnschrift Light" pitchFamily="34" charset="0"/>
              </a:rPr>
              <a:t> </a:t>
            </a:r>
            <a:r>
              <a:rPr lang="en-IN" altLang="zh-TW" sz="2400" b="1" dirty="0" err="1" smtClean="0">
                <a:solidFill>
                  <a:srgbClr val="0070C0"/>
                </a:solidFill>
                <a:latin typeface="Bahnschrift Light" pitchFamily="34" charset="0"/>
              </a:rPr>
              <a:t>Datar</a:t>
            </a:r>
            <a:r>
              <a:rPr lang="en-IN" altLang="zh-TW" sz="2400" b="1" smtClean="0">
                <a:solidFill>
                  <a:srgbClr val="0070C0"/>
                </a:solidFill>
                <a:latin typeface="Bahnschrift Light" pitchFamily="34" charset="0"/>
              </a:rPr>
              <a:t> – Asst Prof</a:t>
            </a:r>
            <a:endParaRPr lang="en-IN" altLang="zh-TW" sz="2400" b="1" dirty="0" smtClean="0">
              <a:solidFill>
                <a:srgbClr val="0070C0"/>
              </a:solidFill>
              <a:latin typeface="Bahnschrift Light" pitchFamily="34" charset="0"/>
            </a:endParaRPr>
          </a:p>
          <a:p>
            <a:pPr algn="ctr">
              <a:spcBef>
                <a:spcPts val="0"/>
              </a:spcBef>
            </a:pPr>
            <a:r>
              <a:rPr lang="en-IN" altLang="zh-TW" sz="2400" b="1" dirty="0" smtClean="0">
                <a:solidFill>
                  <a:srgbClr val="0070C0"/>
                </a:solidFill>
                <a:latin typeface="Bahnschrift Light" pitchFamily="34" charset="0"/>
                <a:hlinkClick r:id="rId4"/>
              </a:rPr>
              <a:t>mandard@isquareit.edu.in</a:t>
            </a:r>
            <a:endParaRPr lang="en-IN" altLang="zh-TW" sz="2400" b="1" dirty="0" smtClean="0">
              <a:solidFill>
                <a:srgbClr val="0070C0"/>
              </a:solidFill>
              <a:latin typeface="Bahnschrift Light" pitchFamily="34" charset="0"/>
            </a:endParaRPr>
          </a:p>
          <a:p>
            <a:pPr algn="ctr">
              <a:spcBef>
                <a:spcPts val="0"/>
              </a:spcBef>
            </a:pPr>
            <a:r>
              <a:rPr lang="en-IN" sz="2400" dirty="0" smtClean="0">
                <a:latin typeface="Bahnschrift Light" pitchFamily="34" charset="0"/>
              </a:rPr>
              <a:t>Department of Applied Sciences &amp; Engineering</a:t>
            </a:r>
          </a:p>
          <a:p>
            <a:pPr algn="ctr">
              <a:spcBef>
                <a:spcPts val="0"/>
              </a:spcBef>
            </a:pPr>
            <a:endParaRPr lang="en-IN" sz="2400" dirty="0" smtClean="0">
              <a:latin typeface="Bahnschrift Light" pitchFamily="34" charset="0"/>
            </a:endParaRPr>
          </a:p>
          <a:p>
            <a:pPr algn="ctr">
              <a:spcBef>
                <a:spcPts val="0"/>
              </a:spcBef>
            </a:pPr>
            <a:r>
              <a:rPr lang="en-IN" sz="2400" dirty="0" smtClean="0">
                <a:latin typeface="Bahnschrift Light" pitchFamily="34" charset="0"/>
              </a:rPr>
              <a:t>Hope Foundation’s</a:t>
            </a:r>
          </a:p>
          <a:p>
            <a:pPr algn="ctr">
              <a:spcBef>
                <a:spcPts val="0"/>
              </a:spcBef>
            </a:pPr>
            <a:r>
              <a:rPr lang="en-IN" sz="2400" dirty="0" smtClean="0">
                <a:latin typeface="Bahnschrift Light" pitchFamily="34" charset="0"/>
              </a:rPr>
              <a:t> International Institute of Information Technology, I²IT </a:t>
            </a:r>
          </a:p>
          <a:p>
            <a:pPr algn="ctr">
              <a:spcBef>
                <a:spcPts val="0"/>
              </a:spcBef>
            </a:pPr>
            <a:r>
              <a:rPr lang="en-IN" sz="2400" dirty="0" smtClean="0">
                <a:latin typeface="Bahnschrift Light" pitchFamily="34" charset="0"/>
              </a:rPr>
              <a:t>P-14,Rajiv Gandhi Infotech Park</a:t>
            </a:r>
          </a:p>
          <a:p>
            <a:pPr algn="ctr">
              <a:spcBef>
                <a:spcPts val="0"/>
              </a:spcBef>
            </a:pPr>
            <a:r>
              <a:rPr lang="en-IN" sz="2400" dirty="0" smtClean="0">
                <a:latin typeface="Bahnschrift Light" pitchFamily="34" charset="0"/>
              </a:rPr>
              <a:t>MIDC Phase 1, Hinjawadi, Pune – 411057</a:t>
            </a:r>
          </a:p>
          <a:p>
            <a:pPr algn="ctr">
              <a:spcBef>
                <a:spcPts val="0"/>
              </a:spcBef>
            </a:pPr>
            <a:r>
              <a:rPr lang="en-IN" sz="2400" dirty="0" smtClean="0">
                <a:latin typeface="Bahnschrift Light" pitchFamily="34" charset="0"/>
              </a:rPr>
              <a:t>Tel - +91 20 22933441/2/3</a:t>
            </a:r>
          </a:p>
          <a:p>
            <a:pPr algn="ctr">
              <a:spcBef>
                <a:spcPts val="0"/>
              </a:spcBef>
            </a:pPr>
            <a:r>
              <a:rPr lang="en-IN" sz="2400" dirty="0" smtClean="0">
                <a:latin typeface="Bahnschrift Light" pitchFamily="34" charset="0"/>
                <a:hlinkClick r:id="rId5"/>
              </a:rPr>
              <a:t>www.isquareit.edu.in</a:t>
            </a:r>
            <a:r>
              <a:rPr lang="en-IN" sz="2400" dirty="0" smtClean="0">
                <a:latin typeface="Bahnschrift Light" pitchFamily="34" charset="0"/>
              </a:rPr>
              <a:t> | </a:t>
            </a:r>
            <a:r>
              <a:rPr lang="en-IN" sz="2400" dirty="0" smtClean="0">
                <a:latin typeface="Bahnschrift Light" pitchFamily="34" charset="0"/>
                <a:hlinkClick r:id="rId6"/>
              </a:rPr>
              <a:t>info@isquareit.edu.in</a:t>
            </a:r>
            <a:r>
              <a:rPr lang="en-IN" sz="2400" dirty="0" smtClean="0">
                <a:latin typeface="Bahnschrift Light" pitchFamily="34" charset="0"/>
              </a:rPr>
              <a:t> </a:t>
            </a:r>
          </a:p>
          <a:p>
            <a:pPr algn="ctr">
              <a:spcBef>
                <a:spcPts val="0"/>
              </a:spcBef>
            </a:pPr>
            <a:endParaRPr lang="en-US" altLang="zh-TW" sz="2400" dirty="0">
              <a:latin typeface="Bahnschrift Light" pitchFamily="34" charset="0"/>
            </a:endParaRPr>
          </a:p>
        </p:txBody>
      </p:sp>
    </p:spTree>
    <p:extLst>
      <p:ext uri="{BB962C8B-B14F-4D97-AF65-F5344CB8AC3E}">
        <p14:creationId xmlns="" xmlns:p14="http://schemas.microsoft.com/office/powerpoint/2010/main" val="98919267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768350"/>
            <a:ext cx="7772400" cy="755650"/>
          </a:xfrm>
        </p:spPr>
        <p:txBody>
          <a:bodyPr>
            <a:normAutofit fontScale="90000"/>
          </a:bodyPr>
          <a:lstStyle/>
          <a:p>
            <a:pPr eaLnBrk="1" hangingPunct="1"/>
            <a:r>
              <a:rPr lang="en-US" altLang="zh-CN" dirty="0">
                <a:ea typeface="宋体" pitchFamily="2" charset="-122"/>
              </a:rPr>
              <a:t>4</a:t>
            </a:r>
            <a:r>
              <a:rPr lang="en-US" altLang="zh-CN" dirty="0" smtClean="0">
                <a:ea typeface="宋体" pitchFamily="2" charset="-122"/>
              </a:rPr>
              <a:t>.2 Probability distributions</a:t>
            </a:r>
          </a:p>
        </p:txBody>
      </p:sp>
      <p:sp>
        <p:nvSpPr>
          <p:cNvPr id="13315" name="Rectangle 3"/>
          <p:cNvSpPr>
            <a:spLocks noGrp="1" noChangeArrowheads="1"/>
          </p:cNvSpPr>
          <p:nvPr>
            <p:ph idx="1"/>
          </p:nvPr>
        </p:nvSpPr>
        <p:spPr/>
        <p:txBody>
          <a:bodyPr/>
          <a:lstStyle/>
          <a:p>
            <a:pPr eaLnBrk="1" hangingPunct="1"/>
            <a:r>
              <a:rPr lang="en-US" altLang="zh-CN" dirty="0" smtClean="0">
                <a:ea typeface="宋体" pitchFamily="2" charset="-122"/>
              </a:rPr>
              <a:t>For a discrete random variable, the probability of for each outcome x to occur is denoted by f(x), which satisfies following properties-</a:t>
            </a:r>
          </a:p>
          <a:p>
            <a:pPr eaLnBrk="1" hangingPunct="1">
              <a:buFontTx/>
              <a:buNone/>
            </a:pPr>
            <a:r>
              <a:rPr lang="en-US" altLang="zh-CN" dirty="0" smtClean="0">
                <a:ea typeface="宋体" pitchFamily="2" charset="-122"/>
              </a:rPr>
              <a:t>       	0 </a:t>
            </a:r>
            <a:r>
              <a:rPr lang="en-US" altLang="zh-CN" dirty="0" smtClean="0">
                <a:ea typeface="宋体" pitchFamily="2" charset="-122"/>
                <a:sym typeface="Symbol" pitchFamily="18" charset="2"/>
              </a:rPr>
              <a:t></a:t>
            </a:r>
            <a:r>
              <a:rPr lang="en-US" altLang="zh-CN" dirty="0" smtClean="0">
                <a:ea typeface="宋体" pitchFamily="2" charset="-122"/>
              </a:rPr>
              <a:t>f(x)</a:t>
            </a:r>
            <a:r>
              <a:rPr lang="en-US" altLang="zh-CN" dirty="0" smtClean="0">
                <a:ea typeface="宋体" pitchFamily="2" charset="-122"/>
                <a:sym typeface="Symbol" pitchFamily="18" charset="2"/>
              </a:rPr>
              <a:t></a:t>
            </a:r>
            <a:r>
              <a:rPr lang="en-US" altLang="zh-CN" dirty="0" smtClean="0">
                <a:ea typeface="宋体" pitchFamily="2" charset="-122"/>
              </a:rPr>
              <a:t> 1,    </a:t>
            </a:r>
          </a:p>
          <a:p>
            <a:pPr eaLnBrk="1" hangingPunct="1">
              <a:buFontTx/>
              <a:buNone/>
            </a:pPr>
            <a:r>
              <a:rPr lang="en-US" altLang="zh-CN" dirty="0" smtClean="0">
                <a:ea typeface="宋体" pitchFamily="2" charset="-122"/>
              </a:rPr>
              <a:t>		 </a:t>
            </a:r>
            <a:r>
              <a:rPr lang="en-US" altLang="zh-CN" dirty="0" smtClean="0">
                <a:ea typeface="宋体" pitchFamily="2" charset="-122"/>
                <a:sym typeface="Symbol" pitchFamily="18" charset="2"/>
              </a:rPr>
              <a:t>f(x)=1</a:t>
            </a:r>
          </a:p>
          <a:p>
            <a:pPr eaLnBrk="1" hangingPunct="1">
              <a:buFontTx/>
              <a:buNone/>
            </a:pPr>
            <a:endParaRPr lang="zh-CN" altLang="en-US" dirty="0" smtClean="0">
              <a:ea typeface="宋体" pitchFamily="2" charset="-122"/>
              <a:sym typeface="Symbol" pitchFamily="18" charset="2"/>
            </a:endParaRP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5"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barn(outVertical)">
                                      <p:cBhvr>
                                        <p:cTn id="7" dur="500"/>
                                        <p:tgtEl>
                                          <p:spTgt spid="133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barn(outVertical)">
                                      <p:cBhvr>
                                        <p:cTn id="12" dur="500"/>
                                        <p:tgtEl>
                                          <p:spTgt spid="133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13315">
                                            <p:txEl>
                                              <p:pRg st="2" end="2"/>
                                            </p:txEl>
                                          </p:spTgt>
                                        </p:tgtEl>
                                        <p:attrNameLst>
                                          <p:attrName>style.visibility</p:attrName>
                                        </p:attrNameLst>
                                      </p:cBhvr>
                                      <p:to>
                                        <p:strVal val="visible"/>
                                      </p:to>
                                    </p:set>
                                    <p:animEffect transition="in" filter="barn(outVertical)">
                                      <p:cBhvr>
                                        <p:cTn id="17" dur="500"/>
                                        <p:tgtEl>
                                          <p:spTgt spid="133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768350"/>
            <a:ext cx="7772400" cy="679450"/>
          </a:xfrm>
        </p:spPr>
        <p:txBody>
          <a:bodyPr/>
          <a:lstStyle/>
          <a:p>
            <a:pPr algn="l" eaLnBrk="1" hangingPunct="1"/>
            <a:r>
              <a:rPr lang="en-US" altLang="zh-CN" sz="3600" dirty="0" smtClean="0">
                <a:ea typeface="宋体" pitchFamily="2" charset="-122"/>
              </a:rPr>
              <a:t>Example 4.1</a:t>
            </a:r>
          </a:p>
        </p:txBody>
      </p:sp>
      <p:sp>
        <p:nvSpPr>
          <p:cNvPr id="31747" name="Rectangle 3"/>
          <p:cNvSpPr>
            <a:spLocks noGrp="1" noChangeArrowheads="1"/>
          </p:cNvSpPr>
          <p:nvPr>
            <p:ph idx="1"/>
          </p:nvPr>
        </p:nvSpPr>
        <p:spPr/>
        <p:txBody>
          <a:bodyPr/>
          <a:lstStyle/>
          <a:p>
            <a:pPr eaLnBrk="1" hangingPunct="1"/>
            <a:r>
              <a:rPr lang="en-US" altLang="zh-CN" dirty="0" smtClean="0">
                <a:ea typeface="宋体" pitchFamily="2" charset="-122"/>
              </a:rPr>
              <a:t>Roll a die, X=Number appear on face</a:t>
            </a:r>
          </a:p>
          <a:p>
            <a:pPr eaLnBrk="1" hangingPunct="1">
              <a:buNone/>
            </a:pPr>
            <a:endParaRPr lang="en-US" altLang="zh-CN" dirty="0" smtClean="0">
              <a:ea typeface="宋体" pitchFamily="2" charset="-122"/>
            </a:endParaRPr>
          </a:p>
          <a:p>
            <a:pPr eaLnBrk="1" hangingPunct="1">
              <a:buFontTx/>
              <a:buNone/>
            </a:pPr>
            <a:endParaRPr lang="en-US" altLang="zh-CN" dirty="0" smtClean="0">
              <a:ea typeface="宋体" pitchFamily="2" charset="-122"/>
            </a:endParaRPr>
          </a:p>
        </p:txBody>
      </p:sp>
      <p:graphicFrame>
        <p:nvGraphicFramePr>
          <p:cNvPr id="4" name="Table 3"/>
          <p:cNvGraphicFramePr>
            <a:graphicFrameLocks noGrp="1"/>
          </p:cNvGraphicFramePr>
          <p:nvPr/>
        </p:nvGraphicFramePr>
        <p:xfrm>
          <a:off x="609600" y="2590800"/>
          <a:ext cx="8001000" cy="990600"/>
        </p:xfrm>
        <a:graphic>
          <a:graphicData uri="http://schemas.openxmlformats.org/drawingml/2006/table">
            <a:tbl>
              <a:tblPr firstRow="1" bandRow="1">
                <a:tableStyleId>{5C22544A-7EE6-4342-B048-85BDC9FD1C3A}</a:tableStyleId>
              </a:tblPr>
              <a:tblGrid>
                <a:gridCol w="1143000"/>
                <a:gridCol w="1143000"/>
                <a:gridCol w="1143000"/>
                <a:gridCol w="1143000"/>
                <a:gridCol w="1143000"/>
                <a:gridCol w="1143000"/>
                <a:gridCol w="1143000"/>
              </a:tblGrid>
              <a:tr h="495300">
                <a:tc>
                  <a:txBody>
                    <a:bodyPr/>
                    <a:lstStyle/>
                    <a:p>
                      <a:r>
                        <a:rPr lang="en-US" dirty="0" smtClean="0"/>
                        <a:t>X</a:t>
                      </a:r>
                      <a:endParaRPr lang="en-IN" dirty="0"/>
                    </a:p>
                  </a:txBody>
                  <a:tcPr/>
                </a:tc>
                <a:tc>
                  <a:txBody>
                    <a:bodyPr/>
                    <a:lstStyle/>
                    <a:p>
                      <a:r>
                        <a:rPr lang="en-US" dirty="0" smtClean="0"/>
                        <a:t>1</a:t>
                      </a:r>
                      <a:endParaRPr lang="en-IN" dirty="0"/>
                    </a:p>
                  </a:txBody>
                  <a:tcPr/>
                </a:tc>
                <a:tc>
                  <a:txBody>
                    <a:bodyPr/>
                    <a:lstStyle/>
                    <a:p>
                      <a:r>
                        <a:rPr lang="en-US" dirty="0" smtClean="0"/>
                        <a:t>2</a:t>
                      </a:r>
                      <a:endParaRPr lang="en-IN" dirty="0"/>
                    </a:p>
                  </a:txBody>
                  <a:tcPr/>
                </a:tc>
                <a:tc>
                  <a:txBody>
                    <a:bodyPr/>
                    <a:lstStyle/>
                    <a:p>
                      <a:r>
                        <a:rPr lang="en-US" dirty="0" smtClean="0"/>
                        <a:t>3</a:t>
                      </a:r>
                      <a:endParaRPr lang="en-IN" dirty="0"/>
                    </a:p>
                  </a:txBody>
                  <a:tcPr/>
                </a:tc>
                <a:tc>
                  <a:txBody>
                    <a:bodyPr/>
                    <a:lstStyle/>
                    <a:p>
                      <a:r>
                        <a:rPr lang="en-US" dirty="0" smtClean="0"/>
                        <a:t>4</a:t>
                      </a:r>
                      <a:endParaRPr lang="en-IN" dirty="0"/>
                    </a:p>
                  </a:txBody>
                  <a:tcPr/>
                </a:tc>
                <a:tc>
                  <a:txBody>
                    <a:bodyPr/>
                    <a:lstStyle/>
                    <a:p>
                      <a:r>
                        <a:rPr lang="en-US" dirty="0" smtClean="0"/>
                        <a:t>5</a:t>
                      </a:r>
                      <a:endParaRPr lang="en-IN" dirty="0"/>
                    </a:p>
                  </a:txBody>
                  <a:tcPr/>
                </a:tc>
                <a:tc>
                  <a:txBody>
                    <a:bodyPr/>
                    <a:lstStyle/>
                    <a:p>
                      <a:r>
                        <a:rPr lang="en-US" dirty="0" smtClean="0"/>
                        <a:t>6</a:t>
                      </a:r>
                      <a:endParaRPr lang="en-IN" dirty="0"/>
                    </a:p>
                  </a:txBody>
                  <a:tcPr/>
                </a:tc>
              </a:tr>
              <a:tr h="495300">
                <a:tc>
                  <a:txBody>
                    <a:bodyPr/>
                    <a:lstStyle/>
                    <a:p>
                      <a:r>
                        <a:rPr lang="en-US" dirty="0" smtClean="0"/>
                        <a:t>F(X)</a:t>
                      </a:r>
                      <a:endParaRPr lang="en-IN" dirty="0"/>
                    </a:p>
                  </a:txBody>
                  <a:tcPr/>
                </a:tc>
                <a:tc>
                  <a:txBody>
                    <a:bodyPr/>
                    <a:lstStyle/>
                    <a:p>
                      <a:r>
                        <a:rPr lang="en-US" dirty="0" smtClean="0"/>
                        <a:t>1/6</a:t>
                      </a:r>
                      <a:endParaRPr lang="en-IN" dirty="0"/>
                    </a:p>
                  </a:txBody>
                  <a:tcPr/>
                </a:tc>
                <a:tc>
                  <a:txBody>
                    <a:bodyPr/>
                    <a:lstStyle/>
                    <a:p>
                      <a:r>
                        <a:rPr lang="en-US" dirty="0" smtClean="0"/>
                        <a:t>1/6</a:t>
                      </a:r>
                      <a:endParaRPr lang="en-IN" dirty="0"/>
                    </a:p>
                  </a:txBody>
                  <a:tcPr/>
                </a:tc>
                <a:tc>
                  <a:txBody>
                    <a:bodyPr/>
                    <a:lstStyle/>
                    <a:p>
                      <a:r>
                        <a:rPr lang="en-US" dirty="0" smtClean="0"/>
                        <a:t>1/6</a:t>
                      </a:r>
                      <a:endParaRPr lang="en-IN" dirty="0"/>
                    </a:p>
                  </a:txBody>
                  <a:tcPr/>
                </a:tc>
                <a:tc>
                  <a:txBody>
                    <a:bodyPr/>
                    <a:lstStyle/>
                    <a:p>
                      <a:r>
                        <a:rPr lang="en-US" dirty="0" smtClean="0"/>
                        <a:t>1/6</a:t>
                      </a:r>
                      <a:endParaRPr lang="en-IN" dirty="0"/>
                    </a:p>
                  </a:txBody>
                  <a:tcPr/>
                </a:tc>
                <a:tc>
                  <a:txBody>
                    <a:bodyPr/>
                    <a:lstStyle/>
                    <a:p>
                      <a:r>
                        <a:rPr lang="en-US" dirty="0" smtClean="0"/>
                        <a:t>1/6</a:t>
                      </a:r>
                      <a:endParaRPr lang="en-IN" dirty="0"/>
                    </a:p>
                  </a:txBody>
                  <a:tcPr/>
                </a:tc>
                <a:tc>
                  <a:txBody>
                    <a:bodyPr/>
                    <a:lstStyle/>
                    <a:p>
                      <a:r>
                        <a:rPr lang="en-US" dirty="0" smtClean="0"/>
                        <a:t>1/6</a:t>
                      </a:r>
                      <a:endParaRPr lang="en-IN" dirty="0"/>
                    </a:p>
                  </a:txBody>
                  <a:tcPr/>
                </a:tc>
              </a:tr>
            </a:tbl>
          </a:graphicData>
        </a:graphic>
      </p:graphicFrame>
      <p:pic>
        <p:nvPicPr>
          <p:cNvPr id="5" name="Picture 4"/>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6"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768350"/>
            <a:ext cx="7772400" cy="831850"/>
          </a:xfrm>
        </p:spPr>
        <p:txBody>
          <a:bodyPr/>
          <a:lstStyle/>
          <a:p>
            <a:pPr algn="l" eaLnBrk="1" hangingPunct="1"/>
            <a:r>
              <a:rPr lang="en-US" altLang="zh-CN" sz="3600" dirty="0" smtClean="0">
                <a:ea typeface="宋体" pitchFamily="2" charset="-122"/>
              </a:rPr>
              <a:t>Example 4.2</a:t>
            </a:r>
          </a:p>
        </p:txBody>
      </p:sp>
      <p:sp>
        <p:nvSpPr>
          <p:cNvPr id="15363" name="Rectangle 3"/>
          <p:cNvSpPr>
            <a:spLocks noGrp="1" noChangeArrowheads="1"/>
          </p:cNvSpPr>
          <p:nvPr>
            <p:ph idx="1"/>
          </p:nvPr>
        </p:nvSpPr>
        <p:spPr>
          <a:xfrm>
            <a:off x="381000" y="1981200"/>
            <a:ext cx="8534400" cy="4114800"/>
          </a:xfrm>
        </p:spPr>
        <p:txBody>
          <a:bodyPr/>
          <a:lstStyle/>
          <a:p>
            <a:pPr marL="609600" indent="-609600" eaLnBrk="1" hangingPunct="1"/>
            <a:r>
              <a:rPr lang="en-US" altLang="zh-CN" dirty="0" smtClean="0">
                <a:ea typeface="宋体" pitchFamily="2" charset="-122"/>
              </a:rPr>
              <a:t>Toss a coin twice. X=Number of heads</a:t>
            </a:r>
          </a:p>
          <a:p>
            <a:pPr marL="609600" indent="-609600" eaLnBrk="1" hangingPunct="1">
              <a:buFontTx/>
              <a:buNone/>
            </a:pPr>
            <a:endParaRPr lang="en-US" altLang="zh-CN" dirty="0" smtClean="0">
              <a:ea typeface="宋体" pitchFamily="2" charset="-122"/>
            </a:endParaRPr>
          </a:p>
          <a:p>
            <a:pPr marL="609600" indent="-609600" eaLnBrk="1" hangingPunct="1">
              <a:buFontTx/>
              <a:buNone/>
            </a:pPr>
            <a:r>
              <a:rPr lang="en-US" altLang="zh-CN" sz="2400" u="sng" dirty="0" smtClean="0">
                <a:ea typeface="宋体" pitchFamily="2" charset="-122"/>
              </a:rPr>
              <a:t>x</a:t>
            </a:r>
            <a:r>
              <a:rPr lang="en-US" altLang="zh-CN" sz="2400" dirty="0" smtClean="0">
                <a:ea typeface="宋体" pitchFamily="2" charset="-122"/>
              </a:rPr>
              <a:t>  </a:t>
            </a:r>
            <a:r>
              <a:rPr lang="en-US" altLang="zh-CN" sz="2400" u="sng" dirty="0" smtClean="0">
                <a:ea typeface="宋体" pitchFamily="2" charset="-122"/>
              </a:rPr>
              <a:t>P(x)</a:t>
            </a:r>
          </a:p>
          <a:p>
            <a:pPr marL="609600" indent="-609600" eaLnBrk="1" hangingPunct="1">
              <a:buFontTx/>
              <a:buNone/>
            </a:pPr>
            <a:r>
              <a:rPr lang="en-US" altLang="zh-CN" sz="2400" dirty="0" smtClean="0">
                <a:ea typeface="宋体" pitchFamily="2" charset="-122"/>
              </a:rPr>
              <a:t>0	¼	P(TT)=P(T)*P(T)=1/2*1/2=1/4</a:t>
            </a:r>
          </a:p>
          <a:p>
            <a:pPr marL="609600" indent="-609600" eaLnBrk="1" hangingPunct="1">
              <a:buFontTx/>
              <a:buAutoNum type="arabicPlain"/>
            </a:pPr>
            <a:r>
              <a:rPr lang="en-US" altLang="zh-CN" sz="2400" dirty="0" smtClean="0">
                <a:ea typeface="宋体" pitchFamily="2" charset="-122"/>
              </a:rPr>
              <a:t>½	</a:t>
            </a:r>
            <a:r>
              <a:rPr lang="en-US" altLang="zh-CN" sz="2000" dirty="0" smtClean="0">
                <a:ea typeface="宋体" pitchFamily="2" charset="-122"/>
              </a:rPr>
              <a:t>P(TH or HT)=P(TH)+P(HT)=1/2*1/2+1/2*1/2=1/2</a:t>
            </a:r>
            <a:r>
              <a:rPr lang="en-US" altLang="zh-CN" sz="2400" dirty="0" smtClean="0">
                <a:ea typeface="宋体" pitchFamily="2" charset="-122"/>
              </a:rPr>
              <a:t> </a:t>
            </a:r>
          </a:p>
          <a:p>
            <a:pPr marL="609600" indent="-609600" eaLnBrk="1" hangingPunct="1">
              <a:buFontTx/>
              <a:buNone/>
            </a:pPr>
            <a:r>
              <a:rPr lang="en-US" altLang="zh-CN" sz="2400" dirty="0" smtClean="0">
                <a:ea typeface="宋体" pitchFamily="2" charset="-122"/>
              </a:rPr>
              <a:t>2	¼         P (HH)=P(H)*P(H)=1/2*1/2=1/4</a:t>
            </a: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5"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barn(outVertical)">
                                      <p:cBhvr>
                                        <p:cTn id="7" dur="500"/>
                                        <p:tgtEl>
                                          <p:spTgt spid="153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15363">
                                            <p:txEl>
                                              <p:pRg st="2" end="2"/>
                                            </p:txEl>
                                          </p:spTgt>
                                        </p:tgtEl>
                                        <p:attrNameLst>
                                          <p:attrName>style.visibility</p:attrName>
                                        </p:attrNameLst>
                                      </p:cBhvr>
                                      <p:to>
                                        <p:strVal val="visible"/>
                                      </p:to>
                                    </p:set>
                                    <p:animEffect transition="in" filter="barn(outVertical)">
                                      <p:cBhvr>
                                        <p:cTn id="12" dur="500"/>
                                        <p:tgtEl>
                                          <p:spTgt spid="1536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15363">
                                            <p:txEl>
                                              <p:pRg st="3" end="3"/>
                                            </p:txEl>
                                          </p:spTgt>
                                        </p:tgtEl>
                                        <p:attrNameLst>
                                          <p:attrName>style.visibility</p:attrName>
                                        </p:attrNameLst>
                                      </p:cBhvr>
                                      <p:to>
                                        <p:strVal val="visible"/>
                                      </p:to>
                                    </p:set>
                                    <p:animEffect transition="in" filter="barn(outVertical)">
                                      <p:cBhvr>
                                        <p:cTn id="17" dur="500"/>
                                        <p:tgtEl>
                                          <p:spTgt spid="1536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15363">
                                            <p:txEl>
                                              <p:pRg st="4" end="4"/>
                                            </p:txEl>
                                          </p:spTgt>
                                        </p:tgtEl>
                                        <p:attrNameLst>
                                          <p:attrName>style.visibility</p:attrName>
                                        </p:attrNameLst>
                                      </p:cBhvr>
                                      <p:to>
                                        <p:strVal val="visible"/>
                                      </p:to>
                                    </p:set>
                                    <p:animEffect transition="in" filter="barn(outVertical)">
                                      <p:cBhvr>
                                        <p:cTn id="22" dur="500"/>
                                        <p:tgtEl>
                                          <p:spTgt spid="1536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37" fill="hold" grpId="0" nodeType="clickEffect">
                                  <p:stCondLst>
                                    <p:cond delay="0"/>
                                  </p:stCondLst>
                                  <p:childTnLst>
                                    <p:set>
                                      <p:cBhvr>
                                        <p:cTn id="26" dur="1" fill="hold">
                                          <p:stCondLst>
                                            <p:cond delay="0"/>
                                          </p:stCondLst>
                                        </p:cTn>
                                        <p:tgtEl>
                                          <p:spTgt spid="15363">
                                            <p:txEl>
                                              <p:pRg st="5" end="5"/>
                                            </p:txEl>
                                          </p:spTgt>
                                        </p:tgtEl>
                                        <p:attrNameLst>
                                          <p:attrName>style.visibility</p:attrName>
                                        </p:attrNameLst>
                                      </p:cBhvr>
                                      <p:to>
                                        <p:strVal val="visible"/>
                                      </p:to>
                                    </p:set>
                                    <p:animEffect transition="in" filter="barn(outVertical)">
                                      <p:cBhvr>
                                        <p:cTn id="27" dur="500"/>
                                        <p:tgtEl>
                                          <p:spTgt spid="153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8350"/>
            <a:ext cx="7772400" cy="755650"/>
          </a:xfrm>
        </p:spPr>
        <p:txBody>
          <a:bodyPr/>
          <a:lstStyle/>
          <a:p>
            <a:pPr algn="l" eaLnBrk="1" hangingPunct="1"/>
            <a:r>
              <a:rPr lang="en-US" altLang="zh-CN" sz="3600" dirty="0" smtClean="0">
                <a:ea typeface="宋体" pitchFamily="2" charset="-122"/>
              </a:rPr>
              <a:t>Example 4.3</a:t>
            </a:r>
          </a:p>
        </p:txBody>
      </p:sp>
      <p:sp>
        <p:nvSpPr>
          <p:cNvPr id="33795" name="Rectangle 3"/>
          <p:cNvSpPr>
            <a:spLocks noGrp="1" noChangeArrowheads="1"/>
          </p:cNvSpPr>
          <p:nvPr>
            <p:ph idx="1"/>
          </p:nvPr>
        </p:nvSpPr>
        <p:spPr/>
        <p:txBody>
          <a:bodyPr/>
          <a:lstStyle/>
          <a:p>
            <a:pPr eaLnBrk="1" hangingPunct="1"/>
            <a:r>
              <a:rPr lang="en-US" altLang="zh-CN" dirty="0" smtClean="0">
                <a:ea typeface="宋体" pitchFamily="2" charset="-122"/>
              </a:rPr>
              <a:t>Pick up 2 cards. X=Number of aces</a:t>
            </a:r>
          </a:p>
          <a:p>
            <a:pPr eaLnBrk="1" hangingPunct="1">
              <a:buFontTx/>
              <a:buNone/>
            </a:pPr>
            <a:endParaRPr lang="en-US" altLang="zh-CN" dirty="0" smtClean="0">
              <a:ea typeface="宋体" pitchFamily="2" charset="-122"/>
            </a:endParaRPr>
          </a:p>
          <a:p>
            <a:pPr eaLnBrk="1" hangingPunct="1">
              <a:buFontTx/>
              <a:buNone/>
            </a:pPr>
            <a:r>
              <a:rPr lang="en-US" altLang="zh-CN" u="sng" dirty="0" smtClean="0">
                <a:ea typeface="宋体" pitchFamily="2" charset="-122"/>
              </a:rPr>
              <a:t>x</a:t>
            </a:r>
            <a:r>
              <a:rPr lang="en-US" altLang="zh-CN" dirty="0" smtClean="0">
                <a:ea typeface="宋体" pitchFamily="2" charset="-122"/>
              </a:rPr>
              <a:t>        </a:t>
            </a:r>
            <a:r>
              <a:rPr lang="en-US" altLang="zh-CN" u="sng" dirty="0" smtClean="0">
                <a:ea typeface="宋体" pitchFamily="2" charset="-122"/>
              </a:rPr>
              <a:t>P(x)</a:t>
            </a: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359311" cy="685800"/>
          </a:xfrm>
          <a:prstGeom prst="rect">
            <a:avLst/>
          </a:prstGeom>
        </p:spPr>
      </p:pic>
      <p:sp>
        <p:nvSpPr>
          <p:cNvPr id="5" name="Footer Placeholder 15"/>
          <p:cNvSpPr>
            <a:spLocks noGrp="1"/>
          </p:cNvSpPr>
          <p:nvPr>
            <p:ph type="ftr" sz="quarter" idx="11"/>
          </p:nvPr>
        </p:nvSpPr>
        <p:spPr>
          <a:xfrm>
            <a:off x="0" y="6114437"/>
            <a:ext cx="9144000" cy="457835"/>
          </a:xfrm>
        </p:spPr>
        <p:txBody>
          <a:bodyPr/>
          <a:lstStyle/>
          <a:p>
            <a:r>
              <a:rPr lang="en-US" dirty="0" smtClean="0">
                <a:solidFill>
                  <a:srgbClr val="FF0000"/>
                </a:solidFill>
              </a:rPr>
              <a:t>Hope Foundation’s International Institute of Information Technology, I²IT, P-14 Rajiv Gandhi Infotech Park, Hinjawadi, Pune - 411 057 </a:t>
            </a:r>
          </a:p>
          <a:p>
            <a:r>
              <a:rPr lang="en-US" dirty="0" smtClean="0">
                <a:solidFill>
                  <a:srgbClr val="FF0000"/>
                </a:solidFill>
              </a:rPr>
              <a:t>Tel - +91 20 22933441 / 2 / 3  |  Website - </a:t>
            </a:r>
            <a:r>
              <a:rPr lang="en-US" dirty="0" smtClean="0">
                <a:solidFill>
                  <a:srgbClr val="FF0000"/>
                </a:solidFill>
                <a:hlinkClick r:id="rId3"/>
              </a:rPr>
              <a:t>www.isquareit.edu.in</a:t>
            </a:r>
            <a:r>
              <a:rPr lang="en-US" dirty="0" smtClean="0">
                <a:solidFill>
                  <a:srgbClr val="FF0000"/>
                </a:solidFill>
              </a:rPr>
              <a:t> ; Email - </a:t>
            </a:r>
            <a:r>
              <a:rPr lang="en-US" dirty="0" smtClean="0">
                <a:solidFill>
                  <a:srgbClr val="FF0000"/>
                </a:solidFill>
                <a:hlinkClick r:id="rId4"/>
              </a:rPr>
              <a:t>info@isquareit.edu.in</a:t>
            </a: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1209</TotalTime>
  <Words>3754</Words>
  <Application>Microsoft Office PowerPoint</Application>
  <PresentationFormat>On-screen Show (4:3)</PresentationFormat>
  <Paragraphs>480</Paragraphs>
  <Slides>57</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59" baseType="lpstr">
      <vt:lpstr>Office Theme</vt:lpstr>
      <vt:lpstr>Equation</vt:lpstr>
      <vt:lpstr>Engineering Mathematics-III Probability Dristibution</vt:lpstr>
      <vt:lpstr>UNIT-IV  Probability Distributions</vt:lpstr>
      <vt:lpstr>4.1 Random variable</vt:lpstr>
      <vt:lpstr>More random variables</vt:lpstr>
      <vt:lpstr>Types of random variables</vt:lpstr>
      <vt:lpstr>4.2 Probability distributions</vt:lpstr>
      <vt:lpstr>Example 4.1</vt:lpstr>
      <vt:lpstr>Example 4.2</vt:lpstr>
      <vt:lpstr>Example 4.3</vt:lpstr>
      <vt:lpstr>Probability distribution</vt:lpstr>
      <vt:lpstr>Exercise</vt:lpstr>
      <vt:lpstr>solution</vt:lpstr>
      <vt:lpstr>Exercise</vt:lpstr>
      <vt:lpstr>4.3 Binomial distribution</vt:lpstr>
      <vt:lpstr>Slide 15</vt:lpstr>
      <vt:lpstr>Binomial distribution</vt:lpstr>
      <vt:lpstr>Slide 17</vt:lpstr>
      <vt:lpstr>Slide 18</vt:lpstr>
      <vt:lpstr>Slide 19</vt:lpstr>
      <vt:lpstr>More example</vt:lpstr>
      <vt:lpstr>To find binomial probabilities:</vt:lpstr>
      <vt:lpstr>How to use Table V</vt:lpstr>
      <vt:lpstr>Exercise</vt:lpstr>
      <vt:lpstr>4.4 Hypergeometric distribution</vt:lpstr>
      <vt:lpstr>Example</vt:lpstr>
      <vt:lpstr>Slide 26</vt:lpstr>
      <vt:lpstr>Example</vt:lpstr>
      <vt:lpstr>Example</vt:lpstr>
      <vt:lpstr>Continued</vt:lpstr>
      <vt:lpstr>4.5 Poisson distribution</vt:lpstr>
      <vt:lpstr>Poisson probabilities</vt:lpstr>
      <vt:lpstr>Slide 32</vt:lpstr>
      <vt:lpstr>Slide 33</vt:lpstr>
      <vt:lpstr>exercise</vt:lpstr>
      <vt:lpstr>exercise</vt:lpstr>
      <vt:lpstr>Exercise</vt:lpstr>
      <vt:lpstr>4.7 The mean of a probability distribution</vt:lpstr>
      <vt:lpstr>Slide 38</vt:lpstr>
      <vt:lpstr>In general</vt:lpstr>
      <vt:lpstr>Simulation</vt:lpstr>
      <vt:lpstr>Slide 41</vt:lpstr>
      <vt:lpstr>Slide 42</vt:lpstr>
      <vt:lpstr>Slide 43</vt:lpstr>
      <vt:lpstr>The mean of a probability distribution</vt:lpstr>
      <vt:lpstr>Slide 45</vt:lpstr>
      <vt:lpstr>Hypergeometric Distribution</vt:lpstr>
      <vt:lpstr>Example</vt:lpstr>
      <vt:lpstr>Exercise</vt:lpstr>
      <vt:lpstr>Exercise</vt:lpstr>
      <vt:lpstr>4.8 Standard Deviation of a Probability Distribution</vt:lpstr>
      <vt:lpstr>Example 4.8</vt:lpstr>
      <vt:lpstr>Variance for Binomial distribution</vt:lpstr>
      <vt:lpstr>Variance for Hypergeometric distributions</vt:lpstr>
      <vt:lpstr>Example</vt:lpstr>
      <vt:lpstr>Alternative formula</vt:lpstr>
      <vt:lpstr>Difference between Binomial and Hypergeometric distributions </vt:lpstr>
      <vt:lpstr>Slide 57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kedar</dc:creator>
  <cp:lastModifiedBy>Vaidehi Banerjee</cp:lastModifiedBy>
  <cp:revision>170</cp:revision>
  <dcterms:created xsi:type="dcterms:W3CDTF">1601-01-01T00:00:00Z</dcterms:created>
  <dcterms:modified xsi:type="dcterms:W3CDTF">2019-01-07T11:42:46Z</dcterms:modified>
</cp:coreProperties>
</file>