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92" r:id="rId7"/>
    <p:sldId id="288" r:id="rId8"/>
    <p:sldId id="286" r:id="rId9"/>
    <p:sldId id="270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-1512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mandard@isquareit.edu.in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isquareit.edu.in" TargetMode="External"/><Relationship Id="rId4" Type="http://schemas.openxmlformats.org/officeDocument/2006/relationships/hyperlink" Target="http://www.isquareit.edu.in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hyperlink" Target="mailto:info@isquareit.edu.in" TargetMode="External"/><Relationship Id="rId4" Type="http://schemas.openxmlformats.org/officeDocument/2006/relationships/hyperlink" Target="http://www.isquareit.edu.in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hyperlink" Target="mailto:info@isquareit.edu.in" TargetMode="External"/><Relationship Id="rId4" Type="http://schemas.openxmlformats.org/officeDocument/2006/relationships/hyperlink" Target="http://www.isquareit.edu.in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jpeg"/><Relationship Id="rId4" Type="http://schemas.openxmlformats.org/officeDocument/2006/relationships/hyperlink" Target="mailto:info@isquareit.edu.in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2.jpeg"/><Relationship Id="rId4" Type="http://schemas.openxmlformats.org/officeDocument/2006/relationships/hyperlink" Target="mailto:info@isquareit.edu.in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2.jpeg"/><Relationship Id="rId4" Type="http://schemas.openxmlformats.org/officeDocument/2006/relationships/hyperlink" Target="mailto:info@isquareit.edu.i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752600"/>
            <a:ext cx="8001000" cy="1295400"/>
          </a:xfrm>
        </p:spPr>
        <p:txBody>
          <a:bodyPr>
            <a:normAutofit/>
          </a:bodyPr>
          <a:lstStyle/>
          <a:p>
            <a:pPr algn="ctr"/>
            <a:r>
              <a:rPr lang="en-US" sz="7200" dirty="0" smtClean="0"/>
              <a:t>Differential Equation</a:t>
            </a:r>
            <a:endParaRPr lang="en-US" sz="7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31585" y="0"/>
            <a:ext cx="1812415" cy="840740"/>
          </a:xfrm>
          <a:prstGeom prst="rect">
            <a:avLst/>
          </a:prstGeom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152400" y="2971800"/>
            <a:ext cx="8991600" cy="34290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292100" marR="0" lvl="0" indent="-2921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I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Prof. </a:t>
            </a:r>
            <a:r>
              <a:rPr kumimoji="0" lang="en-IN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Suvarna</a:t>
            </a:r>
            <a:r>
              <a:rPr kumimoji="0" lang="en-I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IN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Bhagwat</a:t>
            </a:r>
            <a:endParaRPr kumimoji="0" lang="en-IN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92100" marR="0" lvl="0" indent="-2921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I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Assistant Professor</a:t>
            </a:r>
          </a:p>
          <a:p>
            <a:pPr marL="292100" marR="0" lvl="0" indent="-2921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I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Department of Applied Sciences &amp; Engineering</a:t>
            </a:r>
          </a:p>
          <a:p>
            <a:pPr marL="292100" marR="0" lvl="0" indent="-2921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"/>
              <a:tabLst/>
              <a:defRPr/>
            </a:pPr>
            <a:endParaRPr kumimoji="0" lang="en-IN" sz="28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92100" marR="0" lvl="0" indent="-2921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"/>
              <a:tabLst/>
              <a:defRPr/>
            </a:pPr>
            <a:endParaRPr kumimoji="0" lang="en-IN" sz="28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92100" marR="0" lvl="0" indent="-2921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"/>
              <a:tabLst/>
              <a:defRPr/>
            </a:pPr>
            <a:endParaRPr kumimoji="0" lang="en-IN" sz="28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92100" marR="0" lvl="0" indent="-2921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IN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Hope Foundation’s </a:t>
            </a:r>
          </a:p>
          <a:p>
            <a:pPr marL="292100" marR="0" lvl="0" indent="-2921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IN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International Institute of Information Technology, I²IT</a:t>
            </a:r>
          </a:p>
          <a:p>
            <a:pPr marL="292100" marR="0" lvl="0" indent="-2921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"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43800" y="0"/>
            <a:ext cx="1600200" cy="762000"/>
          </a:xfrm>
          <a:prstGeom prst="rect">
            <a:avLst/>
          </a:prstGeom>
        </p:spPr>
      </p:pic>
      <p:sp>
        <p:nvSpPr>
          <p:cNvPr id="6" name="Text Box 21"/>
          <p:cNvSpPr txBox="1">
            <a:spLocks noChangeArrowheads="1"/>
          </p:cNvSpPr>
          <p:nvPr/>
        </p:nvSpPr>
        <p:spPr bwMode="auto">
          <a:xfrm>
            <a:off x="0" y="1571612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0"/>
              </a:spcBef>
            </a:pPr>
            <a:r>
              <a:rPr lang="en-IN" altLang="zh-TW" sz="2400" b="1" dirty="0" smtClean="0">
                <a:solidFill>
                  <a:srgbClr val="0070C0"/>
                </a:solidFill>
                <a:latin typeface="Bahnschrift Light" pitchFamily="34" charset="0"/>
              </a:rPr>
              <a:t>For details, please contact</a:t>
            </a:r>
          </a:p>
          <a:p>
            <a:pPr algn="ctr">
              <a:spcBef>
                <a:spcPts val="0"/>
              </a:spcBef>
            </a:pPr>
            <a:r>
              <a:rPr lang="en-IN" altLang="zh-TW" sz="2400" b="1" dirty="0" err="1" smtClean="0">
                <a:solidFill>
                  <a:srgbClr val="0070C0"/>
                </a:solidFill>
                <a:latin typeface="Bahnschrift Light" pitchFamily="34" charset="0"/>
              </a:rPr>
              <a:t>Suvarna</a:t>
            </a:r>
            <a:r>
              <a:rPr lang="en-IN" altLang="zh-TW" sz="2400" b="1" dirty="0" smtClean="0">
                <a:solidFill>
                  <a:srgbClr val="0070C0"/>
                </a:solidFill>
                <a:latin typeface="Bahnschrift Light" pitchFamily="34" charset="0"/>
              </a:rPr>
              <a:t> </a:t>
            </a:r>
            <a:r>
              <a:rPr lang="en-IN" altLang="zh-TW" sz="2400" b="1" dirty="0" err="1" smtClean="0">
                <a:solidFill>
                  <a:srgbClr val="0070C0"/>
                </a:solidFill>
                <a:latin typeface="Bahnschrift Light" pitchFamily="34" charset="0"/>
              </a:rPr>
              <a:t>Bhagwat</a:t>
            </a:r>
            <a:endParaRPr lang="en-IN" altLang="zh-TW" sz="2400" b="1" dirty="0" smtClean="0">
              <a:solidFill>
                <a:srgbClr val="0070C0"/>
              </a:solidFill>
              <a:latin typeface="Bahnschrift Light" pitchFamily="34" charset="0"/>
            </a:endParaRPr>
          </a:p>
          <a:p>
            <a:pPr algn="ctr">
              <a:spcBef>
                <a:spcPts val="0"/>
              </a:spcBef>
            </a:pPr>
            <a:r>
              <a:rPr lang="en-IN" altLang="zh-TW" sz="2400" b="1" dirty="0" smtClean="0">
                <a:solidFill>
                  <a:srgbClr val="0070C0"/>
                </a:solidFill>
                <a:latin typeface="Bahnschrift Light" pitchFamily="34" charset="0"/>
                <a:hlinkClick r:id="rId3"/>
              </a:rPr>
              <a:t>suvarnab@isquareit.edu.in</a:t>
            </a:r>
            <a:endParaRPr lang="en-IN" altLang="zh-TW" sz="2400" b="1" dirty="0" smtClean="0">
              <a:solidFill>
                <a:srgbClr val="0070C0"/>
              </a:solidFill>
              <a:latin typeface="Bahnschrift Light" pitchFamily="34" charset="0"/>
            </a:endParaRPr>
          </a:p>
          <a:p>
            <a:pPr algn="ctr">
              <a:spcBef>
                <a:spcPts val="0"/>
              </a:spcBef>
            </a:pPr>
            <a:r>
              <a:rPr lang="en-IN" sz="2400" dirty="0" smtClean="0">
                <a:latin typeface="Bahnschrift Light" pitchFamily="34" charset="0"/>
              </a:rPr>
              <a:t>Department of Applied Sciences &amp; Engineering</a:t>
            </a:r>
          </a:p>
          <a:p>
            <a:pPr algn="ctr">
              <a:spcBef>
                <a:spcPts val="0"/>
              </a:spcBef>
            </a:pPr>
            <a:endParaRPr lang="en-IN" sz="2400" dirty="0" smtClean="0">
              <a:latin typeface="Bahnschrift Light" pitchFamily="34" charset="0"/>
            </a:endParaRPr>
          </a:p>
          <a:p>
            <a:pPr algn="ctr">
              <a:spcBef>
                <a:spcPts val="0"/>
              </a:spcBef>
            </a:pPr>
            <a:r>
              <a:rPr lang="en-IN" sz="2400" dirty="0" smtClean="0">
                <a:latin typeface="Bahnschrift Light" pitchFamily="34" charset="0"/>
              </a:rPr>
              <a:t>Hope Foundation’s</a:t>
            </a:r>
          </a:p>
          <a:p>
            <a:pPr algn="ctr">
              <a:spcBef>
                <a:spcPts val="0"/>
              </a:spcBef>
            </a:pPr>
            <a:r>
              <a:rPr lang="en-IN" sz="2400" dirty="0" smtClean="0">
                <a:latin typeface="Bahnschrift Light" pitchFamily="34" charset="0"/>
              </a:rPr>
              <a:t> International Institute of Information Technology, I²IT </a:t>
            </a:r>
          </a:p>
          <a:p>
            <a:pPr algn="ctr">
              <a:spcBef>
                <a:spcPts val="0"/>
              </a:spcBef>
            </a:pPr>
            <a:r>
              <a:rPr lang="en-IN" sz="2400" dirty="0" smtClean="0">
                <a:latin typeface="Bahnschrift Light" pitchFamily="34" charset="0"/>
              </a:rPr>
              <a:t>P-14,Rajiv Gandhi Infotech Park</a:t>
            </a:r>
          </a:p>
          <a:p>
            <a:pPr algn="ctr">
              <a:spcBef>
                <a:spcPts val="0"/>
              </a:spcBef>
            </a:pPr>
            <a:r>
              <a:rPr lang="en-IN" sz="2400" dirty="0" smtClean="0">
                <a:latin typeface="Bahnschrift Light" pitchFamily="34" charset="0"/>
              </a:rPr>
              <a:t>MIDC Phase 1, Hinjawadi, Pune – 411057</a:t>
            </a:r>
          </a:p>
          <a:p>
            <a:pPr algn="ctr">
              <a:spcBef>
                <a:spcPts val="0"/>
              </a:spcBef>
            </a:pPr>
            <a:r>
              <a:rPr lang="en-IN" sz="2400" dirty="0" smtClean="0">
                <a:latin typeface="Bahnschrift Light" pitchFamily="34" charset="0"/>
              </a:rPr>
              <a:t>Tel - +91 20 22933441/2/3</a:t>
            </a:r>
          </a:p>
          <a:p>
            <a:pPr algn="ctr">
              <a:spcBef>
                <a:spcPts val="0"/>
              </a:spcBef>
            </a:pPr>
            <a:r>
              <a:rPr lang="en-IN" sz="2400" dirty="0" smtClean="0">
                <a:latin typeface="Bahnschrift Light" pitchFamily="34" charset="0"/>
                <a:hlinkClick r:id="rId4"/>
              </a:rPr>
              <a:t>www.isquareit.edu.in</a:t>
            </a:r>
            <a:r>
              <a:rPr lang="en-IN" sz="2400" dirty="0" smtClean="0">
                <a:latin typeface="Bahnschrift Light" pitchFamily="34" charset="0"/>
              </a:rPr>
              <a:t> | </a:t>
            </a:r>
            <a:r>
              <a:rPr lang="en-IN" sz="2400" dirty="0" smtClean="0">
                <a:latin typeface="Bahnschrift Light" pitchFamily="34" charset="0"/>
                <a:hlinkClick r:id="rId5"/>
              </a:rPr>
              <a:t>info@isquareit.edu.in</a:t>
            </a:r>
            <a:r>
              <a:rPr lang="en-IN" sz="2400" dirty="0" smtClean="0">
                <a:latin typeface="Bahnschrift Light" pitchFamily="34" charset="0"/>
              </a:rPr>
              <a:t> </a:t>
            </a:r>
          </a:p>
          <a:p>
            <a:pPr algn="ctr">
              <a:spcBef>
                <a:spcPts val="0"/>
              </a:spcBef>
            </a:pPr>
            <a:endParaRPr lang="en-US" altLang="zh-TW" sz="2400" dirty="0">
              <a:latin typeface="Bahnschrift Light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620000" cy="86836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          ORDER &amp; DEGREE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7800"/>
            <a:ext cx="8077200" cy="4724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/>
              <a:t>ORDER OF DIFFERENTIAL EQUATION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Definition: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dirty="0" smtClean="0"/>
              <a:t>  </a:t>
            </a:r>
            <a:r>
              <a:rPr lang="en-US" sz="4400" dirty="0" smtClean="0"/>
              <a:t>Order of differential equation is the </a:t>
            </a:r>
            <a:r>
              <a:rPr lang="en-US" sz="4400" u="sng" dirty="0" smtClean="0"/>
              <a:t>order of highest order derivative </a:t>
            </a:r>
            <a:r>
              <a:rPr lang="en-US" sz="4400" dirty="0" smtClean="0"/>
              <a:t>in differential equation</a:t>
            </a:r>
            <a:r>
              <a:rPr lang="en-US" sz="4000" dirty="0" smtClean="0"/>
              <a:t>.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31585" y="0"/>
            <a:ext cx="1812415" cy="840740"/>
          </a:xfrm>
          <a:prstGeom prst="rect">
            <a:avLst/>
          </a:prstGeom>
        </p:spPr>
      </p:pic>
      <p:sp>
        <p:nvSpPr>
          <p:cNvPr id="5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9144000" cy="4572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914400"/>
            <a:ext cx="8686800" cy="52578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4800" dirty="0" smtClean="0">
                <a:solidFill>
                  <a:schemeClr val="tx1"/>
                </a:solidFill>
              </a:rPr>
              <a:t>         Example:</a:t>
            </a:r>
          </a:p>
          <a:p>
            <a:pPr algn="l"/>
            <a:endParaRPr lang="en-US" sz="4800" dirty="0" smtClean="0">
              <a:solidFill>
                <a:schemeClr val="tx1"/>
              </a:solidFill>
            </a:endParaRPr>
          </a:p>
          <a:p>
            <a:pPr algn="l"/>
            <a:endParaRPr lang="en-US" sz="4800" dirty="0" smtClean="0">
              <a:solidFill>
                <a:schemeClr val="tx1"/>
              </a:solidFill>
            </a:endParaRPr>
          </a:p>
          <a:p>
            <a:pPr algn="l"/>
            <a:r>
              <a:rPr lang="en-US" sz="4800" dirty="0" smtClean="0">
                <a:solidFill>
                  <a:schemeClr val="tx1"/>
                </a:solidFill>
              </a:rPr>
              <a:t>     </a:t>
            </a:r>
          </a:p>
          <a:p>
            <a:pPr algn="l"/>
            <a:r>
              <a:rPr lang="en-US" sz="4800" dirty="0" smtClean="0">
                <a:solidFill>
                  <a:schemeClr val="tx1"/>
                </a:solidFill>
              </a:rPr>
              <a:t>      Order of highest order   	derivative =2</a:t>
            </a:r>
          </a:p>
          <a:p>
            <a:pPr algn="l"/>
            <a:r>
              <a:rPr lang="en-US" sz="4800" dirty="0" smtClean="0">
                <a:solidFill>
                  <a:schemeClr val="tx1"/>
                </a:solidFill>
              </a:rPr>
              <a:t>	Order of differential 	equation=2</a:t>
            </a:r>
            <a:endParaRPr lang="en-US" sz="48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31585" y="0"/>
            <a:ext cx="1812415" cy="840740"/>
          </a:xfrm>
          <a:prstGeom prst="rect">
            <a:avLst/>
          </a:prstGeom>
        </p:spPr>
      </p:pic>
      <p:sp>
        <p:nvSpPr>
          <p:cNvPr id="5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89154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smtClean="0">
                <a:solidFill>
                  <a:srgbClr val="FF0000"/>
                </a:solidFill>
              </a:rPr>
              <a:t>Tel - +91 20 22933441 / 2 / 3  |  Website </a:t>
            </a:r>
            <a:r>
              <a:rPr lang="en-US" dirty="0" smtClean="0">
                <a:solidFill>
                  <a:srgbClr val="FF0000"/>
                </a:solidFill>
              </a:rPr>
              <a:t>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5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828800" y="1524000"/>
          <a:ext cx="3657600" cy="1981200"/>
        </p:xfrm>
        <a:graphic>
          <a:graphicData uri="http://schemas.openxmlformats.org/presentationml/2006/ole">
            <p:oleObj spid="_x0000_s2050" name="Equation" r:id="rId6" imgW="761760" imgH="419040" progId="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381000"/>
            <a:ext cx="7543800" cy="1752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DEGREE OF DIFFERENTIAL EQUATION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743200"/>
            <a:ext cx="7924800" cy="3459163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Definition:</a:t>
            </a:r>
          </a:p>
          <a:p>
            <a:pPr>
              <a:buNone/>
            </a:pPr>
            <a:r>
              <a:rPr lang="en-US" dirty="0" smtClean="0"/>
              <a:t>    </a:t>
            </a:r>
          </a:p>
          <a:p>
            <a:pPr>
              <a:buNone/>
            </a:pPr>
            <a:r>
              <a:rPr lang="en-US" dirty="0" smtClean="0"/>
              <a:t>    The degree of differential equation is the </a:t>
            </a:r>
            <a:r>
              <a:rPr lang="en-US" u="sng" dirty="0" smtClean="0"/>
              <a:t>degree of highest order derivative free from radicals and fractions.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31585" y="0"/>
            <a:ext cx="1812415" cy="840740"/>
          </a:xfrm>
          <a:prstGeom prst="rect">
            <a:avLst/>
          </a:prstGeom>
        </p:spPr>
      </p:pic>
      <p:sp>
        <p:nvSpPr>
          <p:cNvPr id="5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324601"/>
            <a:ext cx="9144000" cy="533399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          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Example: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848600" cy="45720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4400" dirty="0" smtClean="0"/>
              <a:t>Degree of highest order derivative =1</a:t>
            </a:r>
          </a:p>
          <a:p>
            <a:pPr>
              <a:buNone/>
            </a:pPr>
            <a:r>
              <a:rPr lang="en-US" sz="4400" dirty="0" smtClean="0"/>
              <a:t>Degree of differential equation=1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31585" y="0"/>
            <a:ext cx="1812415" cy="840740"/>
          </a:xfrm>
          <a:prstGeom prst="rect">
            <a:avLst/>
          </a:prstGeom>
        </p:spPr>
      </p:pic>
      <p:sp>
        <p:nvSpPr>
          <p:cNvPr id="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12192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smtClean="0">
                <a:solidFill>
                  <a:srgbClr val="FF0000"/>
                </a:solidFill>
              </a:rPr>
              <a:t>Tel - +91 20 22933441 / 2 / 3  |  Website </a:t>
            </a:r>
            <a:r>
              <a:rPr lang="en-US" dirty="0" smtClean="0">
                <a:solidFill>
                  <a:srgbClr val="FF0000"/>
                </a:solidFill>
              </a:rPr>
              <a:t>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5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1600200" y="1752600"/>
          <a:ext cx="3048000" cy="1709855"/>
        </p:xfrm>
        <a:graphic>
          <a:graphicData uri="http://schemas.openxmlformats.org/presentationml/2006/ole">
            <p:oleObj spid="_x0000_s3076" name="Equation" r:id="rId6" imgW="761760" imgH="419040" progId="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Exercise: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19200"/>
            <a:ext cx="8153400" cy="5029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Find the order &amp; degree of differential equation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9144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smtClean="0">
                <a:solidFill>
                  <a:srgbClr val="FF0000"/>
                </a:solidFill>
              </a:rPr>
              <a:t>Tel - +91 20 22933441 / 2 / 3  |  Website </a:t>
            </a:r>
            <a:r>
              <a:rPr lang="en-US" dirty="0" smtClean="0">
                <a:solidFill>
                  <a:srgbClr val="FF0000"/>
                </a:solidFill>
              </a:rPr>
              <a:t>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43800" y="0"/>
            <a:ext cx="1600200" cy="762000"/>
          </a:xfrm>
          <a:prstGeom prst="rect">
            <a:avLst/>
          </a:prstGeom>
        </p:spPr>
      </p:pic>
      <p:graphicFrame>
        <p:nvGraphicFramePr>
          <p:cNvPr id="6" name="Object 5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13314" name="Equation" r:id="rId6" imgW="0" imgH="0" progId="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752600" y="1752600"/>
          <a:ext cx="4038600" cy="4681114"/>
        </p:xfrm>
        <a:graphic>
          <a:graphicData uri="http://schemas.openxmlformats.org/presentationml/2006/ole">
            <p:oleObj spid="_x0000_s13315" name="Equation" r:id="rId7" imgW="1447560" imgH="1854000" progId="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9812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FORMATION OF DIFFERENTIAL           EQUATION  FROM GENERAL      		SOLUTION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828800"/>
            <a:ext cx="7498080" cy="449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</a:t>
            </a:r>
          </a:p>
          <a:p>
            <a:pPr>
              <a:buNone/>
            </a:pPr>
            <a:r>
              <a:rPr lang="en-US" dirty="0" smtClean="0"/>
              <a:t>1. If general solution contains ‘n’ no. of    constants then differentiate equation ‘n’</a:t>
            </a:r>
          </a:p>
          <a:p>
            <a:pPr>
              <a:buNone/>
            </a:pPr>
            <a:r>
              <a:rPr lang="en-US" dirty="0" smtClean="0"/>
              <a:t>   no. of times.</a:t>
            </a:r>
          </a:p>
          <a:p>
            <a:pPr>
              <a:buNone/>
            </a:pPr>
            <a:r>
              <a:rPr lang="en-US" dirty="0" smtClean="0"/>
              <a:t>  (</a:t>
            </a:r>
            <a:r>
              <a:rPr lang="en-US" dirty="0" err="1" smtClean="0"/>
              <a:t>No.of</a:t>
            </a:r>
            <a:r>
              <a:rPr lang="en-US" dirty="0" smtClean="0"/>
              <a:t> differentiation = </a:t>
            </a:r>
            <a:r>
              <a:rPr lang="en-US" dirty="0" err="1" smtClean="0"/>
              <a:t>No.of</a:t>
            </a:r>
            <a:r>
              <a:rPr lang="en-US" dirty="0" smtClean="0"/>
              <a:t> </a:t>
            </a:r>
            <a:r>
              <a:rPr lang="en-US" dirty="0" err="1" smtClean="0"/>
              <a:t>arbitraray</a:t>
            </a:r>
            <a:r>
              <a:rPr lang="en-US" dirty="0" smtClean="0"/>
              <a:t>                          				  constants)</a:t>
            </a:r>
          </a:p>
          <a:p>
            <a:pPr>
              <a:buNone/>
            </a:pPr>
            <a:r>
              <a:rPr lang="en-US" dirty="0" smtClean="0"/>
              <a:t>2.Elliminate the arbitrary constants.</a:t>
            </a:r>
            <a:endParaRPr lang="en-US" dirty="0"/>
          </a:p>
        </p:txBody>
      </p:sp>
      <p:sp>
        <p:nvSpPr>
          <p:cNvPr id="4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9144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smtClean="0">
                <a:solidFill>
                  <a:srgbClr val="FF0000"/>
                </a:solidFill>
              </a:rPr>
              <a:t>Tel - +91 20 22933441 / 2 / 3  |  Website </a:t>
            </a:r>
            <a:r>
              <a:rPr lang="en-US" dirty="0" smtClean="0">
                <a:solidFill>
                  <a:srgbClr val="FF0000"/>
                </a:solidFill>
              </a:rPr>
              <a:t>- </a:t>
            </a:r>
            <a:r>
              <a:rPr lang="en-US" dirty="0" smtClean="0">
                <a:solidFill>
                  <a:srgbClr val="FF0000"/>
                </a:solidFill>
                <a:hlinkClick r:id="rId2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91400" y="0"/>
            <a:ext cx="1524000" cy="762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5920" y="1676400"/>
            <a:ext cx="7498080" cy="4800600"/>
          </a:xfrm>
        </p:spPr>
        <p:txBody>
          <a:bodyPr/>
          <a:lstStyle/>
          <a:p>
            <a:r>
              <a:rPr lang="en-US" dirty="0" smtClean="0"/>
              <a:t>Form the differential equation whose general solution is </a:t>
            </a:r>
          </a:p>
          <a:p>
            <a:pPr>
              <a:buNone/>
            </a:pPr>
            <a:r>
              <a:rPr lang="en-US" dirty="0" smtClean="0"/>
              <a:t>Sol.</a:t>
            </a:r>
          </a:p>
          <a:p>
            <a:pPr>
              <a:buNone/>
            </a:pPr>
            <a:r>
              <a:rPr lang="en-US" dirty="0" smtClean="0"/>
              <a:t>Given</a:t>
            </a:r>
          </a:p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9144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smtClean="0">
                <a:solidFill>
                  <a:srgbClr val="FF0000"/>
                </a:solidFill>
              </a:rPr>
              <a:t>Tel - +91 20 22933441 / 2 / 3  |  Website </a:t>
            </a:r>
            <a:r>
              <a:rPr lang="en-US" dirty="0" smtClean="0">
                <a:solidFill>
                  <a:srgbClr val="FF0000"/>
                </a:solidFill>
              </a:rPr>
              <a:t>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43800" y="0"/>
            <a:ext cx="1600200" cy="762000"/>
          </a:xfrm>
          <a:prstGeom prst="rect">
            <a:avLst/>
          </a:prstGeom>
        </p:spPr>
      </p:pic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334000" y="2133600"/>
          <a:ext cx="2895600" cy="685800"/>
        </p:xfrm>
        <a:graphic>
          <a:graphicData uri="http://schemas.openxmlformats.org/presentationml/2006/ole">
            <p:oleObj spid="_x0000_s6146" name="Equation" r:id="rId6" imgW="1002960" imgH="228600" progId="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1600200" y="3886200"/>
          <a:ext cx="6629400" cy="1219200"/>
        </p:xfrm>
        <a:graphic>
          <a:graphicData uri="http://schemas.openxmlformats.org/presentationml/2006/ole">
            <p:oleObj spid="_x0000_s6150" name="Equation" r:id="rId7" imgW="2501640" imgH="457200" progId="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9144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smtClean="0">
                <a:solidFill>
                  <a:srgbClr val="FF0000"/>
                </a:solidFill>
              </a:rPr>
              <a:t>Tel - +91 20 22933441 / 2 / 3  |  Website </a:t>
            </a:r>
            <a:r>
              <a:rPr lang="en-US" dirty="0" smtClean="0">
                <a:solidFill>
                  <a:srgbClr val="FF0000"/>
                </a:solidFill>
              </a:rPr>
              <a:t>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43800" y="0"/>
            <a:ext cx="1600200" cy="762000"/>
          </a:xfrm>
          <a:prstGeom prst="rect">
            <a:avLst/>
          </a:prstGeom>
        </p:spPr>
      </p:pic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0" y="1219200"/>
          <a:ext cx="9144001" cy="4648200"/>
        </p:xfrm>
        <a:graphic>
          <a:graphicData uri="http://schemas.openxmlformats.org/presentationml/2006/ole">
            <p:oleObj spid="_x0000_s14338" name="Equation" r:id="rId6" imgW="3416040" imgH="1625400" progId="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314</TotalTime>
  <Words>522</Words>
  <Application>Microsoft Office PowerPoint</Application>
  <PresentationFormat>On-screen Show (4:3)</PresentationFormat>
  <Paragraphs>72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Solstice</vt:lpstr>
      <vt:lpstr>Equation</vt:lpstr>
      <vt:lpstr>Differential Equation</vt:lpstr>
      <vt:lpstr>          ORDER &amp; DEGREE </vt:lpstr>
      <vt:lpstr>Slide 3</vt:lpstr>
      <vt:lpstr>  DEGREE OF DIFFERENTIAL EQUATION </vt:lpstr>
      <vt:lpstr>                 Example:  </vt:lpstr>
      <vt:lpstr> Exercise:</vt:lpstr>
      <vt:lpstr>FORMATION OF DIFFERENTIAL           EQUATION  FROM GENERAL        SOLUTION </vt:lpstr>
      <vt:lpstr> Example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Order First Degree Differential Equation</dc:title>
  <dc:creator>Vaidehi Banerjee</dc:creator>
  <cp:lastModifiedBy>Vaidehi Banerjee</cp:lastModifiedBy>
  <cp:revision>29</cp:revision>
  <dcterms:created xsi:type="dcterms:W3CDTF">2006-08-16T00:00:00Z</dcterms:created>
  <dcterms:modified xsi:type="dcterms:W3CDTF">2019-01-04T08:29:55Z</dcterms:modified>
</cp:coreProperties>
</file>